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95" r:id="rId10"/>
    <p:sldId id="266" r:id="rId11"/>
    <p:sldId id="265" r:id="rId12"/>
    <p:sldId id="270" r:id="rId13"/>
    <p:sldId id="264" r:id="rId14"/>
    <p:sldId id="267" r:id="rId15"/>
    <p:sldId id="269" r:id="rId16"/>
    <p:sldId id="271" r:id="rId17"/>
    <p:sldId id="296" r:id="rId18"/>
    <p:sldId id="268" r:id="rId19"/>
    <p:sldId id="280" r:id="rId20"/>
    <p:sldId id="282" r:id="rId21"/>
    <p:sldId id="283" r:id="rId22"/>
    <p:sldId id="285" r:id="rId23"/>
    <p:sldId id="281" r:id="rId24"/>
    <p:sldId id="284" r:id="rId25"/>
    <p:sldId id="286" r:id="rId26"/>
    <p:sldId id="272" r:id="rId27"/>
    <p:sldId id="273" r:id="rId28"/>
    <p:sldId id="297" r:id="rId29"/>
    <p:sldId id="274" r:id="rId30"/>
    <p:sldId id="275" r:id="rId31"/>
    <p:sldId id="298" r:id="rId32"/>
    <p:sldId id="287" r:id="rId33"/>
    <p:sldId id="288" r:id="rId34"/>
    <p:sldId id="289" r:id="rId35"/>
    <p:sldId id="290" r:id="rId36"/>
    <p:sldId id="276" r:id="rId37"/>
    <p:sldId id="277" r:id="rId38"/>
    <p:sldId id="291" r:id="rId39"/>
    <p:sldId id="292" r:id="rId40"/>
    <p:sldId id="293" r:id="rId41"/>
    <p:sldId id="278" r:id="rId42"/>
    <p:sldId id="294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20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82C05-1068-B64F-9179-19030D639B5D}" type="datetimeFigureOut">
              <a:rPr lang="en-US" smtClean="0"/>
              <a:t>7/24/13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A41F8-866D-8641-9710-B58B16E37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p-values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A41F8-866D-8641-9710-B58B16E37C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67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A41F8-866D-8641-9710-B58B16E37C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1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8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1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4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2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9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9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9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3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4F4F9-54BD-0140-B63C-487178B8448A}" type="datetimeFigureOut">
              <a:rPr lang="en-US" smtClean="0"/>
              <a:t>7/24/13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A0614-85B3-5444-8340-6AF0261E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8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</a:t>
            </a:r>
            <a:r>
              <a:rPr lang="en-US" dirty="0"/>
              <a:t>evaluation of lncRNA cell-type expression and the development of functional prediction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09899"/>
            <a:ext cx="6400800" cy="2777103"/>
          </a:xfrm>
        </p:spPr>
        <p:txBody>
          <a:bodyPr/>
          <a:lstStyle/>
          <a:p>
            <a:r>
              <a:rPr lang="en-US" dirty="0" smtClean="0"/>
              <a:t>An informal discussion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Wespiser</a:t>
            </a:r>
            <a:endParaRPr lang="en-US" dirty="0" smtClean="0"/>
          </a:p>
          <a:p>
            <a:r>
              <a:rPr lang="en-US" dirty="0" smtClean="0"/>
              <a:t>July 23,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03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Determination of functional lncRNA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8599" y="1077026"/>
            <a:ext cx="2050869" cy="932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LncRNA websites &amp; databases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599" y="5199952"/>
            <a:ext cx="2050869" cy="932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PUBMED literature search.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2"/>
            <a:endCxn id="11" idx="0"/>
          </p:cNvCxnSpPr>
          <p:nvPr/>
        </p:nvCxnSpPr>
        <p:spPr>
          <a:xfrm>
            <a:off x="1254034" y="2009376"/>
            <a:ext cx="0" cy="940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11" idx="2"/>
          </p:cNvCxnSpPr>
          <p:nvPr/>
        </p:nvCxnSpPr>
        <p:spPr>
          <a:xfrm flipV="1">
            <a:off x="1254034" y="3863982"/>
            <a:ext cx="0" cy="1335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44696" y="2949582"/>
            <a:ext cx="2218676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lncRNA identifier to </a:t>
            </a:r>
            <a:r>
              <a:rPr lang="en-US" dirty="0" err="1" smtClean="0"/>
              <a:t>Ensembl</a:t>
            </a:r>
            <a:r>
              <a:rPr lang="en-US" dirty="0" smtClean="0"/>
              <a:t> gene id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1" idx="3"/>
            <a:endCxn id="33" idx="1"/>
          </p:cNvCxnSpPr>
          <p:nvPr/>
        </p:nvCxnSpPr>
        <p:spPr>
          <a:xfrm>
            <a:off x="2363372" y="3406782"/>
            <a:ext cx="1260141" cy="7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623513" y="2768168"/>
            <a:ext cx="1639891" cy="12916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within GENCODE V7 &amp; </a:t>
            </a:r>
            <a:r>
              <a:rPr lang="en-US" dirty="0" err="1" smtClean="0"/>
              <a:t>Derrien</a:t>
            </a:r>
            <a:r>
              <a:rPr lang="en-US" dirty="0" smtClean="0"/>
              <a:t> 2012?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3" idx="3"/>
            <a:endCxn id="49" idx="1"/>
          </p:cNvCxnSpPr>
          <p:nvPr/>
        </p:nvCxnSpPr>
        <p:spPr>
          <a:xfrm flipV="1">
            <a:off x="5263404" y="3406782"/>
            <a:ext cx="1162657" cy="7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426061" y="2906669"/>
            <a:ext cx="2260739" cy="10002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“functional” list of LncRNA</a:t>
            </a:r>
          </a:p>
          <a:p>
            <a:pPr algn="ctr"/>
            <a:r>
              <a:rPr lang="en-US" dirty="0" smtClean="0"/>
              <a:t>94 found 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26061" y="4353080"/>
            <a:ext cx="2171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r>
              <a:rPr lang="en-US" dirty="0" smtClean="0"/>
              <a:t>H19</a:t>
            </a:r>
          </a:p>
          <a:p>
            <a:r>
              <a:rPr lang="en-US" dirty="0" smtClean="0"/>
              <a:t>XIST</a:t>
            </a:r>
          </a:p>
          <a:p>
            <a:r>
              <a:rPr lang="en-US" dirty="0" smtClean="0"/>
              <a:t>HOTAIR</a:t>
            </a:r>
          </a:p>
          <a:p>
            <a:r>
              <a:rPr lang="en-US" dirty="0" smtClean="0"/>
              <a:t>JPX</a:t>
            </a:r>
          </a:p>
          <a:p>
            <a:r>
              <a:rPr lang="en-US" dirty="0" smtClean="0"/>
              <a:t>MALAT1</a:t>
            </a:r>
          </a:p>
          <a:p>
            <a:r>
              <a:rPr lang="en-US" dirty="0" smtClean="0"/>
              <a:t>TUG1 + many more…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357957" y="955729"/>
            <a:ext cx="217100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discard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33" idx="0"/>
            <a:endCxn id="63" idx="2"/>
          </p:cNvCxnSpPr>
          <p:nvPr/>
        </p:nvCxnSpPr>
        <p:spPr>
          <a:xfrm flipV="1">
            <a:off x="4443459" y="1870129"/>
            <a:ext cx="0" cy="898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443459" y="2062435"/>
            <a:ext cx="74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5373236" y="3082979"/>
            <a:ext cx="72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19 at 4.24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11158" r="7308" b="3739"/>
          <a:stretch/>
        </p:blipFill>
        <p:spPr>
          <a:xfrm>
            <a:off x="1298448" y="676656"/>
            <a:ext cx="6665976" cy="6263640"/>
          </a:xfrm>
          <a:prstGeom prst="rect">
            <a:avLst/>
          </a:prstGeom>
        </p:spPr>
      </p:pic>
      <p:pic>
        <p:nvPicPr>
          <p:cNvPr id="5" name="Picture 4" descr="Screen Shot 2013-07-19 at 5.29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6271" r="36670" b="8670"/>
          <a:stretch/>
        </p:blipFill>
        <p:spPr>
          <a:xfrm>
            <a:off x="219456" y="3005022"/>
            <a:ext cx="1078992" cy="1013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2795" y="920969"/>
            <a:ext cx="251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Radial Axis: RNA expression in cell type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58691"/>
            <a:ext cx="207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lncRNA within functional subset?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-1"/>
            <a:ext cx="908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Global view of lncRNA expression: Are functional lncRNA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104" y="2076912"/>
            <a:ext cx="3460835" cy="795534"/>
          </a:xfrm>
        </p:spPr>
        <p:txBody>
          <a:bodyPr>
            <a:noAutofit/>
          </a:bodyPr>
          <a:lstStyle/>
          <a:p>
            <a:r>
              <a:rPr lang="en-US" sz="2000" dirty="0" smtClean="0"/>
              <a:t>lncRNA tissue specificity </a:t>
            </a:r>
            <a:br>
              <a:rPr lang="en-US" sz="2000" dirty="0" smtClean="0"/>
            </a:br>
            <a:r>
              <a:rPr lang="en-US" sz="2000" dirty="0" smtClean="0"/>
              <a:t>all experiments combined</a:t>
            </a:r>
            <a:endParaRPr lang="en-US" sz="2000" dirty="0"/>
          </a:p>
        </p:txBody>
      </p:sp>
      <p:pic>
        <p:nvPicPr>
          <p:cNvPr id="4" name="Picture 3" descr="Screen Shot 2013-07-19 at 7.00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"/>
          <a:stretch/>
        </p:blipFill>
        <p:spPr>
          <a:xfrm>
            <a:off x="603549" y="2735524"/>
            <a:ext cx="3471305" cy="3542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0336" y="6344491"/>
            <a:ext cx="156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log( RPMK )</a:t>
            </a:r>
            <a:endParaRPr lang="en-US" dirty="0"/>
          </a:p>
        </p:txBody>
      </p:sp>
      <p:pic>
        <p:nvPicPr>
          <p:cNvPr id="6" name="Picture 5" descr="Screen Shot 2013-07-19 at 7.0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04" y="2872446"/>
            <a:ext cx="3335950" cy="3405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8576" y="6344491"/>
            <a:ext cx="197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Tissue Specificity 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6419" y="2092390"/>
            <a:ext cx="3460835" cy="795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/>
              <a:t>lncRNA expression levels</a:t>
            </a:r>
            <a:br>
              <a:rPr lang="en-US" sz="2000" smtClean="0"/>
            </a:br>
            <a:r>
              <a:rPr lang="en-US" sz="2000" smtClean="0"/>
              <a:t>all experiments combined</a:t>
            </a:r>
            <a:endParaRPr lang="en-US" sz="2000" dirty="0"/>
          </a:p>
        </p:txBody>
      </p:sp>
      <p:pic>
        <p:nvPicPr>
          <p:cNvPr id="10" name="Picture 9" descr="Screen Shot 2013-07-19 at 5.48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88" y="585923"/>
            <a:ext cx="1105899" cy="96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1670" y="109010"/>
            <a:ext cx="207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Functional LncRNA?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1115" y="271389"/>
            <a:ext cx="678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functional vs. unlabeled lncRNA:</a:t>
            </a:r>
          </a:p>
          <a:p>
            <a:r>
              <a:rPr lang="en-US" sz="2400" dirty="0" smtClean="0"/>
              <a:t>Expression and cell-type specificity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984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19 at 4.20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r="12410"/>
          <a:stretch/>
        </p:blipFill>
        <p:spPr>
          <a:xfrm>
            <a:off x="148404" y="0"/>
            <a:ext cx="5715000" cy="6858000"/>
          </a:xfrm>
          <a:prstGeom prst="rect">
            <a:avLst/>
          </a:prstGeom>
        </p:spPr>
      </p:pic>
      <p:pic>
        <p:nvPicPr>
          <p:cNvPr id="5" name="Picture 4" descr="Screen Shot 2013-07-19 at 5.4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59" y="3575312"/>
            <a:ext cx="1105899" cy="960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9741" y="3098399"/>
            <a:ext cx="207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Functional LncRNA?</a:t>
            </a:r>
            <a:endParaRPr lang="en-US" dirty="0"/>
          </a:p>
        </p:txBody>
      </p:sp>
      <p:pic>
        <p:nvPicPr>
          <p:cNvPr id="7" name="Picture 6" descr="Screen Shot 2013-07-19 at 5.51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77" y="5714768"/>
            <a:ext cx="4419523" cy="37787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574621" y="596109"/>
            <a:ext cx="338778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LncRNA </a:t>
            </a:r>
            <a:br>
              <a:rPr lang="en-US" b="1" dirty="0" smtClean="0"/>
            </a:br>
            <a:r>
              <a:rPr lang="en-US" b="1" dirty="0" smtClean="0"/>
              <a:t>expression</a:t>
            </a:r>
            <a:br>
              <a:rPr lang="en-US" b="1" dirty="0" smtClean="0"/>
            </a:br>
            <a:r>
              <a:rPr lang="en-US" b="1" dirty="0" smtClean="0"/>
              <a:t>statistics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61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252" y="596109"/>
            <a:ext cx="338778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+mn-lt"/>
                <a:cs typeface="Arial"/>
              </a:rPr>
              <a:t>LncRNA </a:t>
            </a:r>
            <a:br>
              <a:rPr lang="en-US" b="1" dirty="0" smtClean="0">
                <a:latin typeface="+mn-lt"/>
                <a:cs typeface="Arial"/>
              </a:rPr>
            </a:br>
            <a:r>
              <a:rPr lang="en-US" b="1" dirty="0" smtClean="0">
                <a:latin typeface="+mn-lt"/>
                <a:cs typeface="Arial"/>
              </a:rPr>
              <a:t>transcript</a:t>
            </a:r>
            <a:br>
              <a:rPr lang="en-US" b="1" dirty="0" smtClean="0">
                <a:latin typeface="+mn-lt"/>
                <a:cs typeface="Arial"/>
              </a:rPr>
            </a:br>
            <a:r>
              <a:rPr lang="en-US" b="1" dirty="0" smtClean="0">
                <a:latin typeface="+mn-lt"/>
                <a:cs typeface="Arial"/>
              </a:rPr>
              <a:t>features</a:t>
            </a:r>
            <a:endParaRPr lang="en-US" b="1" dirty="0">
              <a:latin typeface="+mn-lt"/>
              <a:cs typeface="Arial"/>
            </a:endParaRPr>
          </a:p>
        </p:txBody>
      </p:sp>
      <p:pic>
        <p:nvPicPr>
          <p:cNvPr id="4" name="Picture 3" descr="Screen Shot 2013-07-19 at 5.32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r="6072"/>
          <a:stretch/>
        </p:blipFill>
        <p:spPr>
          <a:xfrm>
            <a:off x="11231" y="348396"/>
            <a:ext cx="5586984" cy="6238669"/>
          </a:xfrm>
          <a:prstGeom prst="rect">
            <a:avLst/>
          </a:prstGeom>
        </p:spPr>
      </p:pic>
      <p:pic>
        <p:nvPicPr>
          <p:cNvPr id="6" name="Picture 5" descr="Screen Shot 2013-07-19 at 5.4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0" y="2555086"/>
            <a:ext cx="1105899" cy="960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9812" y="2074340"/>
            <a:ext cx="207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Functional LncRNA?</a:t>
            </a:r>
            <a:endParaRPr lang="en-US" dirty="0"/>
          </a:p>
        </p:txBody>
      </p:sp>
      <p:pic>
        <p:nvPicPr>
          <p:cNvPr id="8" name="Picture 7" descr="Screen Shot 2013-07-19 at 5.51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53" y="3467731"/>
            <a:ext cx="648727" cy="7472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59741" y="4141090"/>
            <a:ext cx="372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 -&gt; L: Primate promoter, mammal transcript,</a:t>
            </a:r>
          </a:p>
          <a:p>
            <a:r>
              <a:rPr lang="en-US" sz="1200" dirty="0" smtClean="0"/>
              <a:t> mammal intron,</a:t>
            </a:r>
            <a:r>
              <a:rPr lang="en-US" sz="1200" dirty="0"/>
              <a:t> </a:t>
            </a:r>
            <a:r>
              <a:rPr lang="en-US" sz="1200" dirty="0" smtClean="0"/>
              <a:t>mammal promoter. (</a:t>
            </a:r>
            <a:r>
              <a:rPr lang="en-US" sz="1200" dirty="0" err="1" smtClean="0"/>
              <a:t>Phastcon</a:t>
            </a:r>
            <a:r>
              <a:rPr lang="en-US" sz="1200" dirty="0" smtClean="0"/>
              <a:t> score)</a:t>
            </a:r>
            <a:endParaRPr lang="en-US" sz="1200" dirty="0"/>
          </a:p>
        </p:txBody>
      </p:sp>
      <p:pic>
        <p:nvPicPr>
          <p:cNvPr id="12" name="Picture 11" descr="Screen Shot 2013-07-22 at 3.57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42" y="3467846"/>
            <a:ext cx="395815" cy="6246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24652" y="5851378"/>
            <a:ext cx="372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 -&gt; L: Vertebrate transcript, vertebrate intro,</a:t>
            </a:r>
          </a:p>
          <a:p>
            <a:r>
              <a:rPr lang="en-US" sz="1200" dirty="0" smtClean="0"/>
              <a:t> </a:t>
            </a:r>
            <a:r>
              <a:rPr lang="en-US" sz="1200" dirty="0" err="1" smtClean="0"/>
              <a:t>vertabrate</a:t>
            </a:r>
            <a:r>
              <a:rPr lang="en-US" sz="1200" dirty="0" smtClean="0"/>
              <a:t> promoter. (</a:t>
            </a:r>
            <a:r>
              <a:rPr lang="en-US" sz="1200" dirty="0" err="1" smtClean="0"/>
              <a:t>Phastcon</a:t>
            </a:r>
            <a:r>
              <a:rPr lang="en-US" sz="1200" dirty="0" smtClean="0"/>
              <a:t> score)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77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55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are the functional lncRNA?</a:t>
            </a:r>
            <a:endParaRPr lang="en-US" dirty="0"/>
          </a:p>
        </p:txBody>
      </p:sp>
      <p:pic>
        <p:nvPicPr>
          <p:cNvPr id="4" name="Picture 3" descr="Screen Shot 2013-07-19 at 6.42.4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13"/>
          <a:stretch/>
        </p:blipFill>
        <p:spPr>
          <a:xfrm>
            <a:off x="457200" y="1668858"/>
            <a:ext cx="3923449" cy="4095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13115" y="3963718"/>
            <a:ext cx="199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Log(Transcript Size)</a:t>
            </a:r>
            <a:endParaRPr lang="en-US" dirty="0"/>
          </a:p>
        </p:txBody>
      </p:sp>
      <p:pic>
        <p:nvPicPr>
          <p:cNvPr id="6" name="Picture 5" descr="Screen Shot 2013-07-19 at 6.44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17" y="1668858"/>
            <a:ext cx="3888337" cy="4127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3761656" y="3474931"/>
            <a:ext cx="235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Log(max(RPKM))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9229" y="6015361"/>
            <a:ext cx="193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dummy variable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3492" y="6015361"/>
            <a:ext cx="193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dummy variable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060713"/>
            <a:ext cx="407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LncRNA Transcript Size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6847" y="1060713"/>
            <a:ext cx="326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LncRNA maximum expression over all 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4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19 at 7.19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3" y="-97698"/>
            <a:ext cx="6846195" cy="69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lncRNA </a:t>
            </a:r>
            <a:r>
              <a:rPr lang="en-US" dirty="0"/>
              <a:t>f</a:t>
            </a:r>
            <a:r>
              <a:rPr lang="en-US" dirty="0" smtClean="0"/>
              <a:t>indings: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significant difference in a number of metrics.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Transcript Size </a:t>
            </a:r>
          </a:p>
          <a:p>
            <a:pPr marL="914400" lvl="2" indent="0">
              <a:buNone/>
            </a:pPr>
            <a:r>
              <a:rPr lang="en-US" dirty="0" smtClean="0"/>
              <a:t>Expression </a:t>
            </a:r>
          </a:p>
          <a:p>
            <a:pPr marL="914400" lvl="2" indent="0">
              <a:buNone/>
            </a:pPr>
            <a:r>
              <a:rPr lang="en-US" dirty="0" smtClean="0"/>
              <a:t>Tissue Specificity</a:t>
            </a:r>
          </a:p>
          <a:p>
            <a:pPr marL="914400" lvl="2" indent="0">
              <a:buNone/>
            </a:pPr>
            <a:r>
              <a:rPr lang="en-US" dirty="0" smtClean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85591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19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there looks to be a difference for some features of lncRNA, 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Determine which unlabeled lncRNA are functional</a:t>
            </a:r>
          </a:p>
          <a:p>
            <a:r>
              <a:rPr lang="en-US" dirty="0" smtClean="0"/>
              <a:t>Instance unlabeled learning problem:</a:t>
            </a:r>
          </a:p>
          <a:p>
            <a:pPr lvl="1"/>
            <a:r>
              <a:rPr lang="en-US" dirty="0" smtClean="0"/>
              <a:t>Want to solve for p(y = 1 | s = 0 , x, I)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atio of labeled to unlabeled is 1/100</a:t>
            </a:r>
          </a:p>
          <a:p>
            <a:r>
              <a:rPr lang="en-US" dirty="0" smtClean="0"/>
              <a:t>PCA</a:t>
            </a:r>
          </a:p>
          <a:p>
            <a:pPr marL="857250" lvl="2" indent="0">
              <a:buNone/>
            </a:pPr>
            <a:r>
              <a:rPr lang="en-US" dirty="0" smtClean="0"/>
              <a:t>Train classifier in a subspace of lower dimension</a:t>
            </a:r>
          </a:p>
          <a:p>
            <a:pPr marL="514350" indent="-457200"/>
            <a:r>
              <a:rPr lang="en-US" dirty="0" err="1" smtClean="0"/>
              <a:t>pageRank</a:t>
            </a:r>
            <a:r>
              <a:rPr lang="en-US" dirty="0" smtClean="0"/>
              <a:t> </a:t>
            </a:r>
          </a:p>
          <a:p>
            <a:pPr marL="914400" lvl="1" indent="-457200"/>
            <a:r>
              <a:rPr lang="en-US" dirty="0" smtClean="0"/>
              <a:t>How close are unlabeled lncRNA to functional lncRNA in expression space?</a:t>
            </a:r>
            <a:r>
              <a:rPr lang="en-US" dirty="0"/>
              <a:t>	</a:t>
            </a:r>
            <a:endParaRPr lang="en-US" dirty="0" smtClean="0"/>
          </a:p>
          <a:p>
            <a:pPr marL="57150" indent="0">
              <a:buNone/>
            </a:pPr>
            <a:endParaRPr lang="en-US" dirty="0"/>
          </a:p>
          <a:p>
            <a:pPr marL="85725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366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6269100" cy="54881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PCA: Principal Component Analysis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06011" y="6536387"/>
            <a:ext cx="39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https</a:t>
            </a:r>
            <a:r>
              <a:rPr lang="fr-FR" sz="1200" dirty="0" smtClean="0"/>
              <a:t>://</a:t>
            </a:r>
            <a:r>
              <a:rPr lang="fr-FR" sz="1200" dirty="0" err="1" smtClean="0"/>
              <a:t>en.wikipedia.org</a:t>
            </a:r>
            <a:r>
              <a:rPr lang="fr-FR" sz="1200" dirty="0" smtClean="0"/>
              <a:t>/wiki/</a:t>
            </a:r>
            <a:r>
              <a:rPr lang="fr-FR" sz="1200" dirty="0" err="1" smtClean="0"/>
              <a:t>File:GaussianScatterPCA.png</a:t>
            </a:r>
            <a:endParaRPr lang="en-US" sz="1200" dirty="0"/>
          </a:p>
        </p:txBody>
      </p:sp>
      <p:pic>
        <p:nvPicPr>
          <p:cNvPr id="5" name="Picture 4" descr="Screen Shot 2013-07-20 at 7.32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761397"/>
            <a:ext cx="3254824" cy="3165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8873" y="1381719"/>
            <a:ext cx="386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Objective: </a:t>
            </a:r>
            <a:r>
              <a:rPr lang="en-US" dirty="0" smtClean="0"/>
              <a:t>Given a dataset in multiple dimension, find a new series of coordinates such that variance is maximized along the axis.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88873" y="3293794"/>
            <a:ext cx="38655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Utility</a:t>
            </a:r>
            <a:r>
              <a:rPr lang="en-US" dirty="0" smtClean="0"/>
              <a:t>: </a:t>
            </a:r>
          </a:p>
          <a:p>
            <a:r>
              <a:rPr lang="en-US" dirty="0"/>
              <a:t>	</a:t>
            </a:r>
            <a:r>
              <a:rPr lang="en-US" dirty="0" smtClean="0"/>
              <a:t>- Dimensional reduction </a:t>
            </a:r>
          </a:p>
          <a:p>
            <a:r>
              <a:rPr lang="en-US" dirty="0"/>
              <a:t>	</a:t>
            </a:r>
            <a:r>
              <a:rPr lang="en-US" dirty="0" smtClean="0"/>
              <a:t>- find consistent basis for potentially rotated data. Ex. PDB, image recognition</a:t>
            </a:r>
          </a:p>
          <a:p>
            <a:r>
              <a:rPr lang="en-US" dirty="0"/>
              <a:t>	</a:t>
            </a:r>
            <a:r>
              <a:rPr lang="en-US" dirty="0" smtClean="0"/>
              <a:t>- better understand your data’s multidimensional variance</a:t>
            </a:r>
            <a:endParaRPr lang="en-US" dirty="0"/>
          </a:p>
        </p:txBody>
      </p:sp>
      <p:pic>
        <p:nvPicPr>
          <p:cNvPr id="8" name="Picture 7" descr="Screen Shot 2013-07-20 at 7.32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32192" r="14670" b="31410"/>
          <a:stretch/>
        </p:blipFill>
        <p:spPr>
          <a:xfrm rot="1622755">
            <a:off x="611156" y="5020176"/>
            <a:ext cx="2157984" cy="1152144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605290" y="3926639"/>
            <a:ext cx="2093246" cy="10594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alf Frame 9"/>
          <p:cNvSpPr/>
          <p:nvPr/>
        </p:nvSpPr>
        <p:spPr>
          <a:xfrm rot="16200000">
            <a:off x="228579" y="2916890"/>
            <a:ext cx="742946" cy="753808"/>
          </a:xfrm>
          <a:prstGeom prst="halfFrame">
            <a:avLst>
              <a:gd name="adj1" fmla="val 4499"/>
              <a:gd name="adj2" fmla="val 5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291" y="32937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4979" y="2737655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13087" y="5395213"/>
            <a:ext cx="365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 1 = x +  y</a:t>
            </a:r>
          </a:p>
          <a:p>
            <a:r>
              <a:rPr lang="en-US" dirty="0" smtClean="0"/>
              <a:t>Component 2 = x + -y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lncRNA?</a:t>
            </a:r>
          </a:p>
          <a:p>
            <a:r>
              <a:rPr lang="en-US" dirty="0" smtClean="0"/>
              <a:t>Why do we care?</a:t>
            </a:r>
          </a:p>
          <a:p>
            <a:r>
              <a:rPr lang="en-US" dirty="0" smtClean="0"/>
              <a:t>How I approach the problem:</a:t>
            </a:r>
          </a:p>
          <a:p>
            <a:pPr lvl="1"/>
            <a:r>
              <a:rPr lang="en-US" dirty="0" smtClean="0"/>
              <a:t>Characterize lncRNA cell-type expression</a:t>
            </a:r>
          </a:p>
          <a:p>
            <a:pPr lvl="1"/>
            <a:r>
              <a:rPr lang="en-US" dirty="0" smtClean="0"/>
              <a:t>Find functional lncRNA in the literature </a:t>
            </a:r>
          </a:p>
          <a:p>
            <a:pPr lvl="1"/>
            <a:r>
              <a:rPr lang="en-US" dirty="0" smtClean="0"/>
              <a:t>Train classifiers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4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556"/>
            <a:ext cx="8229600" cy="451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of PCA: </a:t>
            </a:r>
            <a:br>
              <a:rPr lang="en-US" dirty="0" smtClean="0"/>
            </a:br>
            <a:r>
              <a:rPr lang="en-US" sz="2700" dirty="0" smtClean="0"/>
              <a:t>what’s the variance of a projection?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307010" y="835859"/>
            <a:ext cx="858231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</a:t>
            </a:r>
            <a:r>
              <a:rPr lang="en-US" sz="2400" b="1" dirty="0" smtClean="0"/>
              <a:t>X</a:t>
            </a:r>
            <a:r>
              <a:rPr lang="en-US" sz="2400" dirty="0" smtClean="0"/>
              <a:t> be an (n x p) data matrix with n entries, each of dimension p, with 0 mean.</a:t>
            </a:r>
          </a:p>
          <a:p>
            <a:r>
              <a:rPr lang="en-US" sz="2400" dirty="0" smtClean="0"/>
              <a:t>Let </a:t>
            </a:r>
            <a:r>
              <a:rPr lang="en-US" sz="2400" b="1" dirty="0" smtClean="0"/>
              <a:t>w</a:t>
            </a:r>
            <a:r>
              <a:rPr lang="en-US" sz="2400" dirty="0" smtClean="0"/>
              <a:t> be a (n x 1) vector </a:t>
            </a:r>
            <a:r>
              <a:rPr lang="en-US" sz="2400" dirty="0" err="1" smtClean="0"/>
              <a:t>s.t.</a:t>
            </a:r>
            <a:r>
              <a:rPr lang="en-US" sz="2400" dirty="0" smtClean="0"/>
              <a:t> </a:t>
            </a:r>
            <a:r>
              <a:rPr lang="en-US" sz="2400" b="1" dirty="0" err="1" smtClean="0"/>
              <a:t>Xw</a:t>
            </a:r>
            <a:r>
              <a:rPr lang="en-US" sz="2400" dirty="0" smtClean="0"/>
              <a:t> is a projection of </a:t>
            </a:r>
            <a:r>
              <a:rPr lang="en-US" sz="2400" b="1" dirty="0" smtClean="0"/>
              <a:t>X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" name="Picture 4" descr="Screen Shot 2013-07-20 at 8.15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84" y="2905285"/>
            <a:ext cx="3571190" cy="3929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1832" y="2083138"/>
            <a:ext cx="4775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Now, calculate the variance of </a:t>
            </a:r>
            <a:r>
              <a:rPr lang="en-US" sz="2400" b="1" dirty="0" err="1" smtClean="0"/>
              <a:t>Xw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91174" y="5568746"/>
            <a:ext cx="239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(</a:t>
            </a:r>
            <a:r>
              <a:rPr lang="en-US" dirty="0" smtClean="0">
                <a:solidFill>
                  <a:srgbClr val="FF6600"/>
                </a:solidFill>
              </a:rPr>
              <a:t>Definition of covariance matrix)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6397" y="6477281"/>
            <a:ext cx="35830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http://</a:t>
            </a:r>
            <a:r>
              <a:rPr lang="en-US" sz="1050" dirty="0" err="1" smtClean="0"/>
              <a:t>www.stat.cmu.edu</a:t>
            </a:r>
            <a:r>
              <a:rPr lang="en-US" sz="1050" dirty="0" smtClean="0"/>
              <a:t>/~</a:t>
            </a:r>
            <a:r>
              <a:rPr lang="en-US" sz="1050" dirty="0" err="1" smtClean="0"/>
              <a:t>cshalizi</a:t>
            </a:r>
            <a:r>
              <a:rPr lang="en-US" sz="1050" dirty="0" smtClean="0"/>
              <a:t>/490/</a:t>
            </a:r>
            <a:r>
              <a:rPr lang="en-US" sz="1050" dirty="0" err="1" smtClean="0"/>
              <a:t>pca</a:t>
            </a:r>
            <a:r>
              <a:rPr lang="en-US" sz="1050" dirty="0" smtClean="0"/>
              <a:t>/</a:t>
            </a:r>
            <a:r>
              <a:rPr lang="en-US" sz="1050" dirty="0" err="1" smtClean="0"/>
              <a:t>pca-handout.pdf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084866"/>
            <a:ext cx="235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Maximize variance be picking the best </a:t>
            </a:r>
            <a:r>
              <a:rPr lang="en-US" b="1" dirty="0" smtClean="0">
                <a:solidFill>
                  <a:srgbClr val="FF0000"/>
                </a:solidFill>
              </a:rPr>
              <a:t>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7749" y="4070835"/>
            <a:ext cx="199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(</a:t>
            </a:r>
            <a:r>
              <a:rPr lang="en-US" b="1" dirty="0" err="1" smtClean="0">
                <a:solidFill>
                  <a:srgbClr val="FF6600"/>
                </a:solidFill>
              </a:rPr>
              <a:t>Xw</a:t>
            </a:r>
            <a:r>
              <a:rPr lang="en-US" dirty="0" smtClean="0">
                <a:solidFill>
                  <a:srgbClr val="FF6600"/>
                </a:solidFill>
              </a:rPr>
              <a:t>)</a:t>
            </a:r>
            <a:r>
              <a:rPr lang="en-US" baseline="30000" dirty="0" smtClean="0">
                <a:solidFill>
                  <a:srgbClr val="FF6600"/>
                </a:solidFill>
              </a:rPr>
              <a:t>T</a:t>
            </a:r>
            <a:r>
              <a:rPr lang="en-US" dirty="0" smtClean="0">
                <a:solidFill>
                  <a:srgbClr val="FF6600"/>
                </a:solidFill>
              </a:rPr>
              <a:t> = </a:t>
            </a:r>
            <a:r>
              <a:rPr lang="en-US" b="1" dirty="0" err="1" smtClean="0">
                <a:solidFill>
                  <a:srgbClr val="FF6600"/>
                </a:solidFill>
              </a:rPr>
              <a:t>w</a:t>
            </a:r>
            <a:r>
              <a:rPr lang="en-US" baseline="30000" dirty="0" err="1" smtClean="0">
                <a:solidFill>
                  <a:srgbClr val="FF6600"/>
                </a:solidFill>
              </a:rPr>
              <a:t>T</a:t>
            </a:r>
            <a:r>
              <a:rPr lang="en-US" b="1" dirty="0" err="1" smtClean="0">
                <a:solidFill>
                  <a:srgbClr val="FF6600"/>
                </a:solidFill>
              </a:rPr>
              <a:t>X</a:t>
            </a:r>
            <a:r>
              <a:rPr lang="en-US" baseline="30000" dirty="0" err="1" smtClean="0">
                <a:solidFill>
                  <a:srgbClr val="FF6600"/>
                </a:solidFill>
              </a:rPr>
              <a:t>T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6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8931"/>
            <a:ext cx="8229600" cy="353416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So now that we have an expression of variance in terms of the covariance matrix </a:t>
            </a:r>
            <a:r>
              <a:rPr lang="en-US" sz="2400" b="1" dirty="0" smtClean="0"/>
              <a:t>V</a:t>
            </a:r>
            <a:r>
              <a:rPr lang="en-US" sz="2400" dirty="0" smtClean="0"/>
              <a:t>, and the projection vector </a:t>
            </a:r>
            <a:r>
              <a:rPr lang="en-US" sz="2400" b="1" dirty="0" smtClean="0"/>
              <a:t>w</a:t>
            </a:r>
            <a:r>
              <a:rPr lang="en-US" sz="2400" dirty="0" smtClean="0"/>
              <a:t>, we must optimize it.  Recall: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3" descr="Screen Shot 2013-07-20 at 8.2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9" y="2146500"/>
            <a:ext cx="8843389" cy="455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3535" y="3833893"/>
            <a:ext cx="794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That can be solved for </a:t>
            </a:r>
            <a:r>
              <a:rPr lang="en-US" sz="2400" b="1" dirty="0" smtClean="0"/>
              <a:t>w</a:t>
            </a:r>
            <a:r>
              <a:rPr lang="en-US" sz="2400" dirty="0" smtClean="0"/>
              <a:t> under the following conditions:</a:t>
            </a:r>
            <a:endParaRPr lang="en-US" sz="2400" dirty="0"/>
          </a:p>
        </p:txBody>
      </p:sp>
      <p:pic>
        <p:nvPicPr>
          <p:cNvPr id="6" name="Picture 5" descr="Screen Shot 2013-07-20 at 8.3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11" y="4561968"/>
            <a:ext cx="3935305" cy="1787306"/>
          </a:xfrm>
          <a:prstGeom prst="rect">
            <a:avLst/>
          </a:prstGeom>
        </p:spPr>
      </p:pic>
      <p:pic>
        <p:nvPicPr>
          <p:cNvPr id="7" name="Picture 6" descr="Screen Shot 2013-07-20 at 8.3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12" y="2960641"/>
            <a:ext cx="3935304" cy="499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5998" y="6573631"/>
            <a:ext cx="3408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www.stat.cmu.edu</a:t>
            </a:r>
            <a:r>
              <a:rPr lang="en-US" sz="1000" dirty="0" smtClean="0"/>
              <a:t>/~</a:t>
            </a:r>
            <a:r>
              <a:rPr lang="en-US" sz="1000" dirty="0" err="1" smtClean="0"/>
              <a:t>cshalizi</a:t>
            </a:r>
            <a:r>
              <a:rPr lang="en-US" sz="1000" dirty="0" smtClean="0"/>
              <a:t>/490/</a:t>
            </a:r>
            <a:r>
              <a:rPr lang="en-US" sz="1000" dirty="0" err="1" smtClean="0"/>
              <a:t>pca</a:t>
            </a:r>
            <a:r>
              <a:rPr lang="en-US" sz="1000" dirty="0" smtClean="0"/>
              <a:t>/</a:t>
            </a:r>
            <a:r>
              <a:rPr lang="en-US" sz="1000" dirty="0" err="1" smtClean="0"/>
              <a:t>pca-handout.pdf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73535" y="249678"/>
            <a:ext cx="730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</a:t>
            </a:r>
            <a:r>
              <a:rPr lang="en-US" sz="2800" b="1" dirty="0" smtClean="0"/>
              <a:t>w</a:t>
            </a:r>
            <a:r>
              <a:rPr lang="en-US" sz="2800" dirty="0" smtClean="0"/>
              <a:t> to maximize </a:t>
            </a:r>
            <a:r>
              <a:rPr lang="en-US" sz="2800" b="1" dirty="0" err="1" smtClean="0"/>
              <a:t>x</a:t>
            </a:r>
            <a:r>
              <a:rPr lang="en-US" sz="2800" b="1" baseline="30000" dirty="0" err="1" smtClean="0"/>
              <a:t>T</a:t>
            </a:r>
            <a:r>
              <a:rPr lang="en-US" sz="2800" b="1" dirty="0" err="1" smtClean="0"/>
              <a:t>Vx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152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Form Intuition:</a:t>
            </a:r>
            <a:endParaRPr lang="en-US" dirty="0"/>
          </a:p>
        </p:txBody>
      </p:sp>
      <p:pic>
        <p:nvPicPr>
          <p:cNvPr id="4" name="Picture 3" descr="Screen Shot 2013-07-21 at 4.5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5" y="1744595"/>
            <a:ext cx="3080842" cy="3830236"/>
          </a:xfrm>
          <a:prstGeom prst="rect">
            <a:avLst/>
          </a:prstGeom>
        </p:spPr>
      </p:pic>
      <p:pic>
        <p:nvPicPr>
          <p:cNvPr id="6" name="Picture 5" descr="Screen Shot 2013-07-21 at 5.0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16" y="1912076"/>
            <a:ext cx="2445197" cy="3838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0802" y="6581155"/>
            <a:ext cx="36984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http://</a:t>
            </a:r>
            <a:r>
              <a:rPr lang="en-US" sz="900" dirty="0" err="1" smtClean="0"/>
              <a:t>math.etsu.edu</a:t>
            </a:r>
            <a:r>
              <a:rPr lang="en-US" sz="900" dirty="0" smtClean="0"/>
              <a:t>/</a:t>
            </a:r>
            <a:r>
              <a:rPr lang="en-US" sz="900" dirty="0" err="1" smtClean="0"/>
              <a:t>multicalc</a:t>
            </a:r>
            <a:r>
              <a:rPr lang="en-US" sz="900" dirty="0" smtClean="0"/>
              <a:t>/</a:t>
            </a:r>
            <a:r>
              <a:rPr lang="en-US" sz="900" dirty="0" err="1" smtClean="0"/>
              <a:t>prealpha</a:t>
            </a:r>
            <a:r>
              <a:rPr lang="en-US" sz="900" dirty="0" smtClean="0"/>
              <a:t>/Chap2/Chap2-9/</a:t>
            </a:r>
            <a:r>
              <a:rPr lang="en-US" sz="900" dirty="0" err="1" smtClean="0"/>
              <a:t>printversion.pdf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3167781" y="1912076"/>
            <a:ext cx="301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 of </a:t>
            </a:r>
            <a:r>
              <a:rPr lang="en-US" b="1" dirty="0" smtClean="0"/>
              <a:t>X</a:t>
            </a:r>
            <a:r>
              <a:rPr lang="en-US" dirty="0" smtClean="0"/>
              <a:t> projected by </a:t>
            </a:r>
            <a:r>
              <a:rPr lang="en-US" b="1" dirty="0" smtClean="0"/>
              <a:t>w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23665" y="4591772"/>
            <a:ext cx="191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onstraint on </a:t>
            </a:r>
            <a:r>
              <a:rPr lang="en-US" b="1" dirty="0" smtClean="0"/>
              <a:t>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233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85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Plugging in our definitions of f(x) and g(x) into the Lagrange identity we are left with the following realization:</a:t>
            </a:r>
            <a:endParaRPr lang="en-US" sz="2400" dirty="0"/>
          </a:p>
        </p:txBody>
      </p:sp>
      <p:pic>
        <p:nvPicPr>
          <p:cNvPr id="4" name="Picture 3" descr="Screen Shot 2013-07-20 at 8.45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8" y="2772863"/>
            <a:ext cx="5651767" cy="1909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109" y="4892632"/>
            <a:ext cx="8100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solution that maximizes lambda corresponds to the largest eigenvalue.  Therefore, the </a:t>
            </a:r>
            <a:r>
              <a:rPr lang="en-US" sz="2400" b="1" dirty="0" smtClean="0"/>
              <a:t>w </a:t>
            </a:r>
            <a:r>
              <a:rPr lang="en-US" sz="2400" dirty="0" smtClean="0"/>
              <a:t>that corresponds to a projection of </a:t>
            </a:r>
            <a:r>
              <a:rPr lang="en-US" sz="2400" b="1" dirty="0" smtClean="0"/>
              <a:t>X</a:t>
            </a:r>
            <a:r>
              <a:rPr lang="en-US" sz="2400" dirty="0" smtClean="0"/>
              <a:t> onto </a:t>
            </a:r>
            <a:r>
              <a:rPr lang="en-US" sz="2400" b="1" dirty="0" smtClean="0"/>
              <a:t>w</a:t>
            </a:r>
            <a:r>
              <a:rPr lang="en-US" sz="2400" dirty="0" smtClean="0"/>
              <a:t> with maximum variance is the first eigenvector of the covariance matrix </a:t>
            </a:r>
            <a:r>
              <a:rPr lang="en-US" sz="2400" b="1" dirty="0" smtClean="0"/>
              <a:t>V</a:t>
            </a:r>
            <a:r>
              <a:rPr lang="en-US" sz="2400" dirty="0" smtClean="0"/>
              <a:t>. 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35420" y="6559674"/>
            <a:ext cx="3408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www.stat.cmu.edu</a:t>
            </a:r>
            <a:r>
              <a:rPr lang="en-US" sz="1000" dirty="0" smtClean="0"/>
              <a:t>/~</a:t>
            </a:r>
            <a:r>
              <a:rPr lang="en-US" sz="1000" dirty="0" err="1" smtClean="0"/>
              <a:t>cshalizi</a:t>
            </a:r>
            <a:r>
              <a:rPr lang="en-US" sz="1000" dirty="0" smtClean="0"/>
              <a:t>/490/</a:t>
            </a:r>
            <a:r>
              <a:rPr lang="en-US" sz="1000" dirty="0" err="1" smtClean="0"/>
              <a:t>pca</a:t>
            </a:r>
            <a:r>
              <a:rPr lang="en-US" sz="1000" dirty="0" smtClean="0"/>
              <a:t>/</a:t>
            </a:r>
            <a:r>
              <a:rPr lang="en-US" sz="1000" dirty="0" err="1" smtClean="0"/>
              <a:t>pca-handout.pdf</a:t>
            </a:r>
            <a:endParaRPr lang="en-US" sz="1000" dirty="0"/>
          </a:p>
        </p:txBody>
      </p:sp>
      <p:pic>
        <p:nvPicPr>
          <p:cNvPr id="7" name="Picture 6" descr="Screen Shot 2013-07-20 at 8.30.2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r="60" b="47458"/>
          <a:stretch/>
        </p:blipFill>
        <p:spPr>
          <a:xfrm>
            <a:off x="1023338" y="1392143"/>
            <a:ext cx="4876212" cy="11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0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99" y="0"/>
            <a:ext cx="7846013" cy="5443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How to find eigenvectors? Use singular value decomposition!</a:t>
            </a:r>
            <a:endParaRPr lang="en-US" sz="2400" dirty="0"/>
          </a:p>
        </p:txBody>
      </p:sp>
      <p:pic>
        <p:nvPicPr>
          <p:cNvPr id="4" name="Picture 3" descr="Screen Shot 2013-07-21 at 4.2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313"/>
            <a:ext cx="9144000" cy="5251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758" y="6489891"/>
            <a:ext cx="6433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smtClean="0"/>
              <a:t>http://www.cse.unr.edu/~bebis/CS791E/Notes/SVD.pdf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865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the projection of </a:t>
            </a:r>
            <a:r>
              <a:rPr lang="en-US" b="1" dirty="0" smtClean="0"/>
              <a:t>X</a:t>
            </a:r>
            <a:r>
              <a:rPr lang="en-US" dirty="0" smtClean="0"/>
              <a:t> with the most variance</a:t>
            </a:r>
          </a:p>
          <a:p>
            <a:r>
              <a:rPr lang="en-US" dirty="0" smtClean="0"/>
              <a:t>Lagrange multipliers decompose problem</a:t>
            </a:r>
          </a:p>
          <a:p>
            <a:r>
              <a:rPr lang="en-US" dirty="0" smtClean="0"/>
              <a:t>Find first eigenvector of the the covariance matrix using SVD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032"/>
          </a:xfrm>
        </p:spPr>
        <p:txBody>
          <a:bodyPr/>
          <a:lstStyle/>
          <a:p>
            <a:r>
              <a:rPr lang="en-US" dirty="0" smtClean="0"/>
              <a:t>PCA on lncRNA expression</a:t>
            </a:r>
            <a:endParaRPr lang="en-US" dirty="0"/>
          </a:p>
        </p:txBody>
      </p:sp>
      <p:pic>
        <p:nvPicPr>
          <p:cNvPr id="5" name="Picture 4" descr="Screen Shot 2013-07-19 at 8.0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5" y="1451503"/>
            <a:ext cx="4361117" cy="5205869"/>
          </a:xfrm>
          <a:prstGeom prst="rect">
            <a:avLst/>
          </a:prstGeom>
        </p:spPr>
      </p:pic>
      <p:pic>
        <p:nvPicPr>
          <p:cNvPr id="6" name="Picture 5" descr="Screen Shot 2013-07-19 at 8.1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88" y="1451503"/>
            <a:ext cx="4467311" cy="53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1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7-19 at 8.0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14"/>
            <a:ext cx="4409773" cy="4545458"/>
          </a:xfrm>
          <a:prstGeom prst="rect">
            <a:avLst/>
          </a:prstGeom>
        </p:spPr>
      </p:pic>
      <p:pic>
        <p:nvPicPr>
          <p:cNvPr id="6" name="Picture 5" descr="Screen Shot 2013-07-19 at 8.11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96" y="236547"/>
            <a:ext cx="4044903" cy="4090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1693" y="5004018"/>
            <a:ext cx="147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1390" y="4563859"/>
            <a:ext cx="394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umulative variance of components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03750" y="3893934"/>
            <a:ext cx="8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0.9857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3750" y="543189"/>
            <a:ext cx="8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1.000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749" y="5373350"/>
            <a:ext cx="653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Thus, the first component contains &gt; 98% of the variance and is a</a:t>
            </a:r>
          </a:p>
          <a:p>
            <a:r>
              <a:rPr lang="en-US" dirty="0" smtClean="0"/>
              <a:t>vector along one axis.</a:t>
            </a:r>
          </a:p>
          <a:p>
            <a:r>
              <a:rPr lang="en-US" dirty="0" smtClean="0"/>
              <a:t>This is not a good, and we need a solution…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4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PCA w/o outliers: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PCA with full data -&gt; find outliers ex. H19</a:t>
            </a:r>
          </a:p>
          <a:p>
            <a:r>
              <a:rPr lang="en-US" dirty="0" smtClean="0"/>
              <a:t>Remove outliers -&gt; eigenvectors of the covariance matrix</a:t>
            </a:r>
          </a:p>
          <a:p>
            <a:r>
              <a:rPr lang="en-US" dirty="0" smtClean="0"/>
              <a:t>Project full data with eigenvectors from data w/o outliers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083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2984"/>
            <a:ext cx="3767843" cy="600141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PCA w/o outliers: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7844" y="162984"/>
            <a:ext cx="5135258" cy="660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Strategy</a:t>
            </a:r>
            <a:r>
              <a:rPr lang="en-US" sz="1800" dirty="0" smtClean="0"/>
              <a:t>: By eye, remove outliers from first, second and third components in two subsequent rounds.</a:t>
            </a:r>
            <a:endParaRPr lang="en-US" sz="1800" dirty="0"/>
          </a:p>
        </p:txBody>
      </p:sp>
      <p:pic>
        <p:nvPicPr>
          <p:cNvPr id="4" name="Picture 3" descr="Screen Shot 2013-07-19 at 8.2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44" y="1465459"/>
            <a:ext cx="4176558" cy="5038388"/>
          </a:xfrm>
          <a:prstGeom prst="rect">
            <a:avLst/>
          </a:prstGeom>
        </p:spPr>
      </p:pic>
      <p:pic>
        <p:nvPicPr>
          <p:cNvPr id="5" name="Picture 4" descr="Screen Shot 2013-07-19 at 8.2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" y="1395675"/>
            <a:ext cx="4278178" cy="51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4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LncRNA transcripts are from </a:t>
            </a:r>
            <a:r>
              <a:rPr lang="en-US" sz="2400" dirty="0" err="1" smtClean="0"/>
              <a:t>Derrien</a:t>
            </a:r>
            <a:r>
              <a:rPr lang="en-US" sz="2400" dirty="0"/>
              <a:t> </a:t>
            </a:r>
            <a:r>
              <a:rPr lang="en-US" sz="2400" dirty="0" smtClean="0"/>
              <a:t>2012/</a:t>
            </a:r>
            <a:r>
              <a:rPr lang="en-US" sz="2400" dirty="0" err="1" smtClean="0"/>
              <a:t>Gencode</a:t>
            </a:r>
            <a:r>
              <a:rPr lang="en-US" sz="2400" dirty="0" smtClean="0"/>
              <a:t> V7</a:t>
            </a:r>
          </a:p>
          <a:p>
            <a:r>
              <a:rPr lang="en-US" sz="2400" dirty="0" smtClean="0"/>
              <a:t>Long-poly-A and long-</a:t>
            </a:r>
            <a:r>
              <a:rPr lang="en-US" sz="2400" dirty="0" err="1" smtClean="0"/>
              <a:t>nonpoly</a:t>
            </a:r>
            <a:r>
              <a:rPr lang="en-US" sz="2400" dirty="0" smtClean="0"/>
              <a:t>-A whole cell RNA expression </a:t>
            </a:r>
          </a:p>
          <a:p>
            <a:r>
              <a:rPr lang="en-US" sz="2400" dirty="0" smtClean="0"/>
              <a:t>Gene Expression for lncRNA determined as maximum expressed transcript in each cell-type</a:t>
            </a:r>
          </a:p>
        </p:txBody>
      </p:sp>
    </p:spTree>
    <p:extLst>
      <p:ext uri="{BB962C8B-B14F-4D97-AF65-F5344CB8AC3E}">
        <p14:creationId xmlns:p14="http://schemas.microsoft.com/office/powerpoint/2010/main" val="18677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19 at 8.2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" y="248676"/>
            <a:ext cx="4051970" cy="4203529"/>
          </a:xfrm>
          <a:prstGeom prst="rect">
            <a:avLst/>
          </a:prstGeom>
        </p:spPr>
      </p:pic>
      <p:pic>
        <p:nvPicPr>
          <p:cNvPr id="5" name="Picture 4" descr="Screen Shot 2013-07-19 at 8.2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01" y="374286"/>
            <a:ext cx="4275155" cy="4326594"/>
          </a:xfrm>
          <a:prstGeom prst="rect">
            <a:avLst/>
          </a:prstGeom>
        </p:spPr>
      </p:pic>
      <p:pic>
        <p:nvPicPr>
          <p:cNvPr id="6" name="Picture 5" descr="Screen Shot 2013-07-19 at 8.3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63" y="1646568"/>
            <a:ext cx="758438" cy="16332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0782" y="4096830"/>
            <a:ext cx="11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0.85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74854" y="781578"/>
            <a:ext cx="72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4083" y="4700880"/>
            <a:ext cx="154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omponent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07012" y="4870907"/>
            <a:ext cx="377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cumulative variance of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6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233719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distribution of function vs. non-functional lncRNA in expression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0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11"/>
            <a:ext cx="8229600" cy="534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Picture 3" descr="Screen Shot 2013-07-21 at 5.3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60" y="5151388"/>
            <a:ext cx="2832860" cy="1232178"/>
          </a:xfrm>
          <a:prstGeom prst="rect">
            <a:avLst/>
          </a:prstGeom>
        </p:spPr>
      </p:pic>
      <p:pic>
        <p:nvPicPr>
          <p:cNvPr id="5" name="Picture 4" descr="Screen Shot 2013-07-21 at 5.3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1455"/>
            <a:ext cx="3157454" cy="2937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2378" y="1032800"/>
            <a:ext cx="384442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Objective: Find the boundary between two data classes, </a:t>
            </a:r>
            <a:r>
              <a:rPr lang="en-US" b="1" dirty="0" smtClean="0"/>
              <a:t>y </a:t>
            </a:r>
            <a:r>
              <a:rPr lang="en-US" dirty="0" smtClean="0"/>
              <a:t>= 1 &amp; </a:t>
            </a:r>
            <a:r>
              <a:rPr lang="en-US" b="1" dirty="0" smtClean="0"/>
              <a:t>y </a:t>
            </a:r>
            <a:r>
              <a:rPr lang="en-US" dirty="0" smtClean="0"/>
              <a:t>= 0 for a data vector </a:t>
            </a:r>
            <a:r>
              <a:rPr lang="en-US" b="1" dirty="0" smtClean="0"/>
              <a:t>x</a:t>
            </a:r>
            <a:r>
              <a:rPr lang="en-US" dirty="0" smtClean="0"/>
              <a:t>, parameterized by </a:t>
            </a:r>
            <a:r>
              <a:rPr lang="en-US" dirty="0" err="1" smtClean="0"/>
              <a:t>θ</a:t>
            </a:r>
            <a:endParaRPr lang="en-US" b="1" i="0" dirty="0" smtClean="0">
              <a:latin typeface="Lucida Grande"/>
              <a:ea typeface="Lucida Grande"/>
              <a:cs typeface="Lucida Grande"/>
            </a:endParaRPr>
          </a:p>
          <a:p>
            <a:endParaRPr lang="en-US" b="1" dirty="0">
              <a:latin typeface="Lucida Grande"/>
              <a:ea typeface="Lucida Grande"/>
              <a:cs typeface="Lucida Grande"/>
            </a:endParaRPr>
          </a:p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For example: if y = 1, then       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h</a:t>
            </a:r>
            <a:r>
              <a:rPr lang="en-US" baseline="-25000" dirty="0" err="1" smtClean="0"/>
              <a:t>θ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(x</a:t>
            </a:r>
            <a:r>
              <a:rPr lang="en-US" dirty="0" smtClean="0"/>
              <a:t>)  =  1 if the classifier properly works.  </a:t>
            </a:r>
          </a:p>
          <a:p>
            <a:r>
              <a:rPr lang="en-US" dirty="0" smtClean="0"/>
              <a:t>This can easily be done by finding </a:t>
            </a:r>
            <a:r>
              <a:rPr lang="en-US" dirty="0" err="1" smtClean="0"/>
              <a:t>θ</a:t>
            </a:r>
            <a:r>
              <a:rPr lang="en-US" dirty="0" smtClean="0"/>
              <a:t> where </a:t>
            </a:r>
            <a:r>
              <a:rPr lang="en-US" dirty="0" err="1" smtClean="0"/>
              <a:t>θ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 is very large when y = 1, and very small when </a:t>
            </a:r>
            <a:r>
              <a:rPr lang="en-US" dirty="0" err="1" smtClean="0"/>
              <a:t>θ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  is small.</a:t>
            </a:r>
            <a:endParaRPr lang="en-US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5146319" y="4505057"/>
            <a:ext cx="368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following equations will give us this ability:</a:t>
            </a:r>
            <a:endParaRPr lang="en-US" dirty="0"/>
          </a:p>
        </p:txBody>
      </p:sp>
      <p:pic>
        <p:nvPicPr>
          <p:cNvPr id="8" name="Picture 7" descr="Screen Shot 2013-07-21 at 5.4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5" y="3768987"/>
            <a:ext cx="3340124" cy="1984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753447"/>
            <a:ext cx="1670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  &lt;&lt;  0 </a:t>
            </a:r>
            <a:endParaRPr lang="en-US" dirty="0"/>
          </a:p>
          <a:p>
            <a:r>
              <a:rPr lang="en-US" dirty="0" smtClean="0"/>
              <a:t>g(</a:t>
            </a:r>
            <a:r>
              <a:rPr lang="en-US" dirty="0" err="1" smtClean="0"/>
              <a:t>θ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9461" y="5797714"/>
            <a:ext cx="1670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  &gt;&gt;  0 </a:t>
            </a:r>
            <a:endParaRPr lang="en-US" dirty="0"/>
          </a:p>
          <a:p>
            <a:r>
              <a:rPr lang="en-US" dirty="0" smtClean="0"/>
              <a:t>g(</a:t>
            </a:r>
            <a:r>
              <a:rPr lang="en-US" dirty="0" err="1" smtClean="0"/>
              <a:t>θ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) =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9777" y="6524192"/>
            <a:ext cx="705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smtClean="0"/>
              <a:t>https://d396qusza40orc.cloudfront.net/ml/docs%2Fslides%2FLecture6.pdf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0205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284"/>
            <a:ext cx="8229600" cy="300707"/>
          </a:xfrm>
        </p:spPr>
        <p:txBody>
          <a:bodyPr>
            <a:noAutofit/>
          </a:bodyPr>
          <a:lstStyle/>
          <a:p>
            <a:r>
              <a:rPr lang="en-US" sz="3200" dirty="0" smtClean="0"/>
              <a:t>Defining a cost function: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0199"/>
            <a:ext cx="8229600" cy="94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Now that we have a function that to predict </a:t>
            </a:r>
            <a:r>
              <a:rPr lang="en-US" sz="2400" b="1" dirty="0" smtClean="0"/>
              <a:t>y</a:t>
            </a:r>
            <a:r>
              <a:rPr lang="en-US" sz="2400" dirty="0" smtClean="0"/>
              <a:t> from </a:t>
            </a:r>
            <a:r>
              <a:rPr lang="en-US" sz="2400" b="1" dirty="0" smtClean="0"/>
              <a:t>x</a:t>
            </a:r>
            <a:r>
              <a:rPr lang="en-US" sz="2400" dirty="0" smtClean="0"/>
              <a:t>, we can define a cost function over all data </a:t>
            </a:r>
            <a:r>
              <a:rPr lang="en-US" sz="2400" b="1" dirty="0" smtClean="0"/>
              <a:t>X</a:t>
            </a:r>
            <a:r>
              <a:rPr lang="en-US" sz="2400" dirty="0"/>
              <a:t> </a:t>
            </a:r>
            <a:r>
              <a:rPr lang="en-US" sz="2400" dirty="0" smtClean="0"/>
              <a:t>as a function of 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 </a:t>
            </a:r>
            <a:r>
              <a:rPr lang="en-US" sz="2400" dirty="0" smtClean="0"/>
              <a:t>given </a:t>
            </a:r>
            <a:r>
              <a:rPr lang="en-US" sz="2400" b="1" dirty="0" smtClean="0"/>
              <a:t>y</a:t>
            </a:r>
            <a:endParaRPr lang="en-US" sz="2400" b="1" dirty="0"/>
          </a:p>
        </p:txBody>
      </p:sp>
      <p:pic>
        <p:nvPicPr>
          <p:cNvPr id="4" name="Picture 3" descr="Screen Shot 2013-07-21 at 6.3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1" y="1600200"/>
            <a:ext cx="6925505" cy="820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0797" y="6611779"/>
            <a:ext cx="2373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http://feature-</a:t>
            </a:r>
            <a:r>
              <a:rPr lang="en-US" sz="1000" dirty="0" err="1" smtClean="0"/>
              <a:t>space.com</a:t>
            </a:r>
            <a:r>
              <a:rPr lang="en-US" sz="1000" dirty="0" smtClean="0"/>
              <a:t>/en/post24.html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746335"/>
            <a:ext cx="786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Now, we let’s find the gradient of J(</a:t>
            </a:r>
            <a:r>
              <a:rPr lang="en-US" dirty="0" err="1" smtClean="0"/>
              <a:t>θ</a:t>
            </a:r>
            <a:r>
              <a:rPr lang="en-US" b="1" dirty="0" smtClean="0"/>
              <a:t>):</a:t>
            </a:r>
            <a:endParaRPr lang="en-US" dirty="0"/>
          </a:p>
        </p:txBody>
      </p:sp>
      <p:pic>
        <p:nvPicPr>
          <p:cNvPr id="7" name="Picture 6" descr="Screen Shot 2013-07-21 at 6.4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1" y="3300210"/>
            <a:ext cx="7222231" cy="694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446" y="4179391"/>
            <a:ext cx="7327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the cost function, and its gradient, we can pass them to a computational function minimizer along with </a:t>
            </a:r>
            <a:r>
              <a:rPr lang="en-US" b="1" dirty="0" smtClean="0"/>
              <a:t>X </a:t>
            </a:r>
          </a:p>
          <a:p>
            <a:r>
              <a:rPr lang="en-US" b="1" dirty="0" smtClean="0"/>
              <a:t>Example: </a:t>
            </a:r>
            <a:r>
              <a:rPr lang="en-US" dirty="0" smtClean="0"/>
              <a:t>In octave we can use “</a:t>
            </a:r>
            <a:r>
              <a:rPr lang="en-US" dirty="0" err="1" smtClean="0"/>
              <a:t>fminunc</a:t>
            </a:r>
            <a:r>
              <a:rPr lang="en-US" dirty="0" smtClean="0"/>
              <a:t>”</a:t>
            </a:r>
          </a:p>
          <a:p>
            <a:r>
              <a:rPr lang="en-US" dirty="0"/>
              <a:t>	</a:t>
            </a:r>
            <a:r>
              <a:rPr lang="en-US" dirty="0" smtClean="0"/>
              <a:t>	In R we can use “</a:t>
            </a:r>
            <a:r>
              <a:rPr lang="en-US" dirty="0" err="1" smtClean="0"/>
              <a:t>optim</a:t>
            </a:r>
            <a:r>
              <a:rPr lang="en-US" dirty="0" smtClean="0"/>
              <a:t>”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7286" y="5547191"/>
            <a:ext cx="691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the optimizer we find a </a:t>
            </a:r>
            <a:r>
              <a:rPr lang="en-US" b="1" dirty="0" err="1" smtClean="0"/>
              <a:t>θ</a:t>
            </a:r>
            <a:r>
              <a:rPr lang="en-US" dirty="0" smtClean="0"/>
              <a:t>, and can use that for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7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473" y="70007"/>
            <a:ext cx="6287840" cy="409262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Analyzing a logistic regression classifier</a:t>
            </a:r>
            <a:endParaRPr lang="en-US" sz="2400" dirty="0"/>
          </a:p>
        </p:txBody>
      </p:sp>
      <p:pic>
        <p:nvPicPr>
          <p:cNvPr id="5" name="Content Placeholder 4" descr="Screen Shot 2013-07-21 at 7.23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2" b="19772"/>
          <a:stretch>
            <a:fillRect/>
          </a:stretch>
        </p:blipFill>
        <p:spPr>
          <a:xfrm>
            <a:off x="1390733" y="1997664"/>
            <a:ext cx="4633805" cy="1102138"/>
          </a:xfrm>
        </p:spPr>
      </p:pic>
      <p:sp>
        <p:nvSpPr>
          <p:cNvPr id="4" name="TextBox 3"/>
          <p:cNvSpPr txBox="1"/>
          <p:nvPr/>
        </p:nvSpPr>
        <p:spPr>
          <a:xfrm>
            <a:off x="457200" y="662189"/>
            <a:ext cx="803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classifier, we must determine how well it can predict the data.</a:t>
            </a:r>
          </a:p>
          <a:p>
            <a:r>
              <a:rPr lang="en-US" dirty="0" smtClean="0"/>
              <a:t>Let’s say we make a </a:t>
            </a:r>
            <a:r>
              <a:rPr lang="en-US" dirty="0" smtClean="0">
                <a:cs typeface="Arial"/>
              </a:rPr>
              <a:t>prediction </a:t>
            </a:r>
            <a:r>
              <a:rPr lang="en-US" b="1" dirty="0" err="1" smtClean="0">
                <a:ea typeface="Lucida Grande"/>
                <a:cs typeface="Arial"/>
              </a:rPr>
              <a:t>h</a:t>
            </a:r>
            <a:r>
              <a:rPr lang="en-US" b="1" baseline="-25000" dirty="0" err="1" smtClean="0">
                <a:cs typeface="Arial"/>
              </a:rPr>
              <a:t>θ</a:t>
            </a:r>
            <a:r>
              <a:rPr lang="en-US" b="1" dirty="0" smtClean="0">
                <a:ea typeface="Lucida Grande"/>
                <a:cs typeface="Arial"/>
              </a:rPr>
              <a:t>(x</a:t>
            </a:r>
            <a:r>
              <a:rPr lang="en-US" b="1" dirty="0" smtClean="0">
                <a:cs typeface="Arial"/>
              </a:rPr>
              <a:t>), </a:t>
            </a:r>
            <a:r>
              <a:rPr lang="en-US" dirty="0" smtClean="0"/>
              <a:t>on data </a:t>
            </a:r>
            <a:r>
              <a:rPr lang="en-US" b="1" dirty="0" smtClean="0"/>
              <a:t>X</a:t>
            </a:r>
            <a:r>
              <a:rPr lang="en-US" dirty="0" smtClean="0"/>
              <a:t> with label </a:t>
            </a:r>
            <a:r>
              <a:rPr lang="en-US" b="1" dirty="0" smtClean="0"/>
              <a:t>y</a:t>
            </a:r>
            <a:r>
              <a:rPr lang="en-US" dirty="0" smtClean="0"/>
              <a:t>, we can classify each x as the following: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5578" y="1682612"/>
            <a:ext cx="259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y = 1             y = 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9666" y="2257956"/>
            <a:ext cx="129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a typeface="Lucida Grande"/>
                <a:cs typeface="Arial"/>
              </a:rPr>
              <a:t>h</a:t>
            </a:r>
            <a:r>
              <a:rPr lang="en-US" baseline="-25000" dirty="0" err="1" smtClean="0">
                <a:cs typeface="Arial"/>
              </a:rPr>
              <a:t>θ</a:t>
            </a:r>
            <a:r>
              <a:rPr lang="en-US" dirty="0" smtClean="0">
                <a:ea typeface="Lucida Grande"/>
                <a:cs typeface="Arial"/>
              </a:rPr>
              <a:t>(x</a:t>
            </a:r>
            <a:r>
              <a:rPr lang="en-US" dirty="0" smtClean="0">
                <a:cs typeface="Arial"/>
              </a:rPr>
              <a:t>) =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9666" y="2616675"/>
            <a:ext cx="129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a typeface="Lucida Grande"/>
                <a:cs typeface="Arial"/>
              </a:rPr>
              <a:t>h</a:t>
            </a:r>
            <a:r>
              <a:rPr lang="en-US" baseline="-25000" dirty="0" err="1" smtClean="0">
                <a:cs typeface="Arial"/>
              </a:rPr>
              <a:t>θ</a:t>
            </a:r>
            <a:r>
              <a:rPr lang="en-US" dirty="0" smtClean="0">
                <a:ea typeface="Lucida Grande"/>
                <a:cs typeface="Arial"/>
              </a:rPr>
              <a:t>(x</a:t>
            </a:r>
            <a:r>
              <a:rPr lang="en-US" dirty="0" smtClean="0">
                <a:cs typeface="Arial"/>
              </a:rPr>
              <a:t>) =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2751" y="3452068"/>
            <a:ext cx="794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these measures for individual data, we can define the following metrics:</a:t>
            </a:r>
            <a:endParaRPr lang="en-US" dirty="0"/>
          </a:p>
        </p:txBody>
      </p:sp>
      <p:pic>
        <p:nvPicPr>
          <p:cNvPr id="10" name="Picture 9" descr="Screen Shot 2013-07-21 at 7.2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29" y="4204267"/>
            <a:ext cx="4081005" cy="2417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1199" y="6498781"/>
            <a:ext cx="33928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 smtClean="0"/>
              <a:t>https</a:t>
            </a:r>
            <a:r>
              <a:rPr lang="fr-FR" sz="1000" dirty="0" smtClean="0"/>
              <a:t>://</a:t>
            </a:r>
            <a:r>
              <a:rPr lang="fr-FR" sz="1000" dirty="0" err="1" smtClean="0"/>
              <a:t>lirias.kuleuven.be</a:t>
            </a:r>
            <a:r>
              <a:rPr lang="fr-FR" sz="1000" dirty="0" smtClean="0"/>
              <a:t>/</a:t>
            </a:r>
            <a:r>
              <a:rPr lang="fr-FR" sz="1000" dirty="0" err="1" smtClean="0"/>
              <a:t>bitstream</a:t>
            </a:r>
            <a:r>
              <a:rPr lang="fr-FR" sz="1000" dirty="0" smtClean="0"/>
              <a:t>/123456789/295592/1/d.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0265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412" y="113429"/>
            <a:ext cx="6272914" cy="51781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Visualization of logistic regression 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709403" y="6611779"/>
            <a:ext cx="34345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 smtClean="0"/>
              <a:t>https</a:t>
            </a:r>
            <a:r>
              <a:rPr lang="fr-FR" sz="1000" dirty="0" smtClean="0"/>
              <a:t>://</a:t>
            </a:r>
            <a:r>
              <a:rPr lang="fr-FR" sz="1000" dirty="0" err="1" smtClean="0"/>
              <a:t>lirias.kuleuven.be</a:t>
            </a:r>
            <a:r>
              <a:rPr lang="fr-FR" sz="1000" dirty="0" smtClean="0"/>
              <a:t>/</a:t>
            </a:r>
            <a:r>
              <a:rPr lang="fr-FR" sz="1000" dirty="0" err="1" smtClean="0"/>
              <a:t>bitstream</a:t>
            </a:r>
            <a:r>
              <a:rPr lang="fr-FR" sz="1000" dirty="0" smtClean="0"/>
              <a:t>/123456789/295592/1/d.</a:t>
            </a:r>
            <a:endParaRPr lang="en-US" sz="1000" dirty="0"/>
          </a:p>
        </p:txBody>
      </p:sp>
      <p:pic>
        <p:nvPicPr>
          <p:cNvPr id="5" name="Picture 4" descr="Screen Shot 2013-07-21 at 7.5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" y="1123246"/>
            <a:ext cx="8851190" cy="3933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5973" y="476915"/>
            <a:ext cx="135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ROC Curve:</a:t>
            </a:r>
          </a:p>
          <a:p>
            <a:r>
              <a:rPr lang="en-US" dirty="0" smtClean="0"/>
              <a:t>FPR vs. TPR</a:t>
            </a:r>
            <a:endParaRPr lang="en-US" dirty="0"/>
          </a:p>
        </p:txBody>
      </p:sp>
      <p:pic>
        <p:nvPicPr>
          <p:cNvPr id="7" name="Picture 6" descr="Screen Shot 2013-07-21 at 7.2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" y="5261763"/>
            <a:ext cx="2517075" cy="1491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0002" y="476915"/>
            <a:ext cx="199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 curve:</a:t>
            </a:r>
          </a:p>
          <a:p>
            <a:r>
              <a:rPr lang="en-US" dirty="0"/>
              <a:t>p</a:t>
            </a:r>
            <a:r>
              <a:rPr lang="en-US" dirty="0" smtClean="0"/>
              <a:t>recision vs. recall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60150" y="2692179"/>
            <a:ext cx="1150632" cy="901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73011" y="1530634"/>
            <a:ext cx="1118068" cy="868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359706" y="2399079"/>
            <a:ext cx="10855" cy="1194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8851" y="4092546"/>
            <a:ext cx="0" cy="1628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59706" y="2735601"/>
            <a:ext cx="139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70561" y="5174918"/>
            <a:ext cx="75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68770" y="2822446"/>
            <a:ext cx="75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97614" y="1802023"/>
            <a:ext cx="76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0782" y="5261763"/>
            <a:ext cx="45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These two curves are equivalent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58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95" y="0"/>
            <a:ext cx="8589105" cy="803311"/>
          </a:xfrm>
        </p:spPr>
        <p:txBody>
          <a:bodyPr>
            <a:noAutofit/>
          </a:bodyPr>
          <a:lstStyle/>
          <a:p>
            <a:r>
              <a:rPr lang="en-US" sz="2400" dirty="0" smtClean="0"/>
              <a:t>Logistic regression w/ either a circular or elliptical decision boarder</a:t>
            </a:r>
            <a:endParaRPr lang="en-US" sz="2400" dirty="0"/>
          </a:p>
        </p:txBody>
      </p:sp>
      <p:pic>
        <p:nvPicPr>
          <p:cNvPr id="4" name="Picture 3" descr="Screen Shot 2013-07-19 at 11.51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882" r="2463" b="1849"/>
          <a:stretch/>
        </p:blipFill>
        <p:spPr>
          <a:xfrm>
            <a:off x="1016987" y="1547342"/>
            <a:ext cx="6867144" cy="4544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796" y="901011"/>
            <a:ext cx="4135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sens</a:t>
            </a:r>
            <a:r>
              <a:rPr lang="en-US" dirty="0" smtClean="0"/>
              <a:t> = sensitivity = recall =  TP/ ( TP + FN )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rec</a:t>
            </a:r>
            <a:r>
              <a:rPr lang="en-US" dirty="0" smtClean="0"/>
              <a:t> = precision                 =  TP/ ( TP + FP 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1861" y="901011"/>
            <a:ext cx="296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the ellipse, 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h</a:t>
            </a:r>
            <a:r>
              <a:rPr lang="en-US" baseline="-25000" dirty="0" err="1" smtClean="0"/>
              <a:t>θ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(x</a:t>
            </a:r>
            <a:r>
              <a:rPr lang="en-US" dirty="0" smtClean="0"/>
              <a:t>) = g(</a:t>
            </a:r>
            <a:r>
              <a:rPr lang="en-US" dirty="0" err="1" smtClean="0"/>
              <a:t>x</a:t>
            </a:r>
            <a:r>
              <a:rPr lang="en-US" baseline="30000" dirty="0" err="1" smtClean="0"/>
              <a:t>T</a:t>
            </a:r>
            <a:r>
              <a:rPr lang="en-US" dirty="0" err="1" smtClean="0"/>
              <a:t>θx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98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7-20 at 12.09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4" y="334963"/>
            <a:ext cx="7393894" cy="59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45" y="21157"/>
            <a:ext cx="8480555" cy="506962"/>
          </a:xfrm>
        </p:spPr>
        <p:txBody>
          <a:bodyPr>
            <a:noAutofit/>
          </a:bodyPr>
          <a:lstStyle/>
          <a:p>
            <a:r>
              <a:rPr lang="en-US" sz="3200" dirty="0" smtClean="0"/>
              <a:t>PageRank: the world’s only $250 billion algorithm</a:t>
            </a:r>
            <a:endParaRPr lang="en-US" sz="3200" dirty="0"/>
          </a:p>
        </p:txBody>
      </p:sp>
      <p:pic>
        <p:nvPicPr>
          <p:cNvPr id="4" name="Picture 3" descr="Screen Shot 2013-07-21 at 8.57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" y="6240733"/>
            <a:ext cx="818706" cy="617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245" y="901011"/>
            <a:ext cx="873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First, we’ll discuss how it applies to the web, then how it can be used for expression data…</a:t>
            </a:r>
            <a:endParaRPr lang="en-US" dirty="0"/>
          </a:p>
        </p:txBody>
      </p:sp>
      <p:pic>
        <p:nvPicPr>
          <p:cNvPr id="6" name="Picture 5" descr="Screen Shot 2013-07-21 at 8.5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59" y="1555293"/>
            <a:ext cx="3365613" cy="1708696"/>
          </a:xfrm>
          <a:prstGeom prst="rect">
            <a:avLst/>
          </a:prstGeom>
        </p:spPr>
      </p:pic>
      <p:pic>
        <p:nvPicPr>
          <p:cNvPr id="7" name="Picture 6" descr="Screen Shot 2013-07-21 at 9.0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43" y="1663849"/>
            <a:ext cx="1915061" cy="24497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3868" y="3680156"/>
            <a:ext cx="500416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matrix </a:t>
            </a:r>
            <a:r>
              <a:rPr lang="en-US" b="1" dirty="0" smtClean="0"/>
              <a:t>A</a:t>
            </a:r>
            <a:r>
              <a:rPr lang="en-US" dirty="0" smtClean="0"/>
              <a:t> represents the directed graph.</a:t>
            </a:r>
          </a:p>
          <a:p>
            <a:r>
              <a:rPr lang="en-US" dirty="0" smtClean="0"/>
              <a:t>For node 1, three edges originate it. </a:t>
            </a:r>
          </a:p>
          <a:p>
            <a:r>
              <a:rPr lang="en-US" dirty="0" smtClean="0"/>
              <a:t>Column 1 represent these edges, connecting to nodes 2, 3, 4. </a:t>
            </a:r>
          </a:p>
          <a:p>
            <a:r>
              <a:rPr lang="en-US" dirty="0" smtClean="0"/>
              <a:t>The matrix </a:t>
            </a:r>
            <a:r>
              <a:rPr lang="en-US" b="1" dirty="0" smtClean="0"/>
              <a:t>A</a:t>
            </a:r>
            <a:r>
              <a:rPr lang="en-US" dirty="0" smtClean="0"/>
              <a:t> has two important qualities: it is positive </a:t>
            </a:r>
            <a:r>
              <a:rPr lang="en-US" dirty="0" err="1" smtClean="0"/>
              <a:t>semidefinite</a:t>
            </a:r>
            <a:r>
              <a:rPr lang="en-US" dirty="0" smtClean="0"/>
              <a:t>, and column stochastic.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1200" y="6611779"/>
            <a:ext cx="3672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/>
              <a:t>http://</a:t>
            </a:r>
            <a:r>
              <a:rPr lang="nl-NL" sz="1000" dirty="0" err="1" smtClean="0"/>
              <a:t>www.rose-hulman.edu</a:t>
            </a:r>
            <a:r>
              <a:rPr lang="nl-NL" sz="1000" dirty="0" smtClean="0"/>
              <a:t>/~</a:t>
            </a:r>
            <a:r>
              <a:rPr lang="nl-NL" sz="1000" dirty="0" err="1" smtClean="0"/>
              <a:t>bryan</a:t>
            </a:r>
            <a:r>
              <a:rPr lang="nl-NL" sz="1000" dirty="0" smtClean="0"/>
              <a:t>/</a:t>
            </a:r>
            <a:r>
              <a:rPr lang="nl-NL" sz="1000" dirty="0" err="1" smtClean="0"/>
              <a:t>googleFinalVersionFixed.pdf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1703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7-21 at 9.0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1" y="162833"/>
            <a:ext cx="1993452" cy="2549978"/>
          </a:xfrm>
          <a:prstGeom prst="rect">
            <a:avLst/>
          </a:prstGeom>
        </p:spPr>
      </p:pic>
      <p:pic>
        <p:nvPicPr>
          <p:cNvPr id="6" name="Picture 5" descr="Screen Shot 2013-07-21 at 8.5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1" y="2880257"/>
            <a:ext cx="2613505" cy="1592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3682" y="358233"/>
            <a:ext cx="5666322" cy="615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given page, we can compute </a:t>
            </a:r>
            <a:r>
              <a:rPr lang="en-US" smtClean="0"/>
              <a:t>its score as </a:t>
            </a:r>
            <a:r>
              <a:rPr lang="en-US" dirty="0" smtClean="0"/>
              <a:t>the sum of the scores of all pages linking to it.</a:t>
            </a:r>
          </a:p>
          <a:p>
            <a:r>
              <a:rPr lang="en-US" sz="1400" dirty="0" smtClean="0"/>
              <a:t>Thus, we highly rank websites with more links from other well linked sites.  Ex. If </a:t>
            </a:r>
            <a:r>
              <a:rPr lang="en-US" sz="1400" dirty="0" err="1" smtClean="0"/>
              <a:t>cnn.com</a:t>
            </a:r>
            <a:r>
              <a:rPr lang="en-US" sz="1400" dirty="0" smtClean="0"/>
              <a:t> and </a:t>
            </a:r>
            <a:r>
              <a:rPr lang="en-US" sz="1400" dirty="0" err="1" smtClean="0"/>
              <a:t>bbc.co.uk</a:t>
            </a:r>
            <a:r>
              <a:rPr lang="en-US" sz="1400" dirty="0" smtClean="0"/>
              <a:t> linked to </a:t>
            </a:r>
            <a:r>
              <a:rPr lang="en-US" sz="1400" dirty="0" err="1" smtClean="0"/>
              <a:t>factorbook.org</a:t>
            </a:r>
            <a:r>
              <a:rPr lang="en-US" sz="1400" dirty="0" smtClean="0"/>
              <a:t>, the ranking of </a:t>
            </a:r>
            <a:r>
              <a:rPr lang="en-US" sz="1400" dirty="0" err="1" smtClean="0"/>
              <a:t>factorbook</a:t>
            </a:r>
            <a:r>
              <a:rPr lang="en-US" sz="1400" dirty="0" smtClean="0"/>
              <a:t> would increase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r>
              <a:rPr lang="en-US" dirty="0" smtClean="0"/>
              <a:t>We can express this relationship implicitly as: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k</a:t>
            </a:r>
            <a:r>
              <a:rPr lang="en-US" dirty="0" smtClean="0"/>
              <a:t> is the set of pages that link to k. (k’s backlinks).</a:t>
            </a:r>
          </a:p>
          <a:p>
            <a:endParaRPr lang="en-US" dirty="0"/>
          </a:p>
          <a:p>
            <a:r>
              <a:rPr lang="en-US" dirty="0" smtClean="0"/>
              <a:t>For example, </a:t>
            </a:r>
            <a:r>
              <a:rPr lang="en-US" i="1" dirty="0" smtClean="0"/>
              <a:t>x</a:t>
            </a:r>
            <a:r>
              <a:rPr lang="en-US" i="1" baseline="-25000" dirty="0" smtClean="0"/>
              <a:t>1  </a:t>
            </a:r>
            <a:r>
              <a:rPr lang="en-US" i="1" dirty="0" smtClean="0"/>
              <a:t>=    x</a:t>
            </a:r>
            <a:r>
              <a:rPr lang="en-US" i="1" baseline="-25000" dirty="0" smtClean="0"/>
              <a:t>3 </a:t>
            </a:r>
            <a:r>
              <a:rPr lang="en-US" i="1" dirty="0" smtClean="0"/>
              <a:t>/ 1 + x</a:t>
            </a:r>
            <a:r>
              <a:rPr lang="en-US" i="1" baseline="-25000" dirty="0" smtClean="0"/>
              <a:t>4 </a:t>
            </a:r>
            <a:r>
              <a:rPr lang="en-US" i="1" dirty="0" smtClean="0"/>
              <a:t>/ 2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                     x</a:t>
            </a:r>
            <a:r>
              <a:rPr lang="en-US" i="1" baseline="-25000" dirty="0" smtClean="0"/>
              <a:t>2  </a:t>
            </a:r>
            <a:r>
              <a:rPr lang="en-US" i="1" dirty="0" smtClean="0"/>
              <a:t>=   x</a:t>
            </a:r>
            <a:r>
              <a:rPr lang="en-US" i="1" baseline="-25000" dirty="0" smtClean="0"/>
              <a:t>1 </a:t>
            </a:r>
            <a:r>
              <a:rPr lang="en-US" i="1" dirty="0" smtClean="0"/>
              <a:t>/ 3</a:t>
            </a:r>
          </a:p>
          <a:p>
            <a:r>
              <a:rPr lang="en-US" i="1" dirty="0"/>
              <a:t>	</a:t>
            </a:r>
            <a:r>
              <a:rPr lang="en-US" i="1" dirty="0" smtClean="0"/>
              <a:t>	       x</a:t>
            </a:r>
            <a:r>
              <a:rPr lang="en-US" i="1" baseline="-25000" dirty="0" smtClean="0"/>
              <a:t>3  </a:t>
            </a:r>
            <a:r>
              <a:rPr lang="en-US" i="1" dirty="0" smtClean="0"/>
              <a:t>=   x</a:t>
            </a:r>
            <a:r>
              <a:rPr lang="en-US" i="1" baseline="-25000" dirty="0" smtClean="0"/>
              <a:t>1 </a:t>
            </a:r>
            <a:r>
              <a:rPr lang="en-US" i="1" dirty="0" smtClean="0"/>
              <a:t>/ 3 + x</a:t>
            </a:r>
            <a:r>
              <a:rPr lang="en-US" i="1" baseline="-25000" dirty="0" smtClean="0"/>
              <a:t>2 </a:t>
            </a:r>
            <a:r>
              <a:rPr lang="en-US" i="1" dirty="0" smtClean="0"/>
              <a:t>/ 2  + x</a:t>
            </a:r>
            <a:r>
              <a:rPr lang="en-US" i="1" baseline="-25000" dirty="0" smtClean="0"/>
              <a:t>4 </a:t>
            </a:r>
            <a:r>
              <a:rPr lang="en-US" i="1" dirty="0" smtClean="0"/>
              <a:t>/ 2</a:t>
            </a:r>
            <a:endParaRPr lang="en-US" i="1" dirty="0"/>
          </a:p>
          <a:p>
            <a:r>
              <a:rPr lang="en-US" i="1" dirty="0" smtClean="0"/>
              <a:t>                         x</a:t>
            </a:r>
            <a:r>
              <a:rPr lang="en-US" i="1" baseline="-25000" dirty="0" smtClean="0"/>
              <a:t>4  </a:t>
            </a:r>
            <a:r>
              <a:rPr lang="en-US" i="1" dirty="0" smtClean="0"/>
              <a:t>=   x</a:t>
            </a:r>
            <a:r>
              <a:rPr lang="en-US" i="1" baseline="-25000" dirty="0" smtClean="0"/>
              <a:t>1 </a:t>
            </a:r>
            <a:r>
              <a:rPr lang="en-US" i="1" dirty="0" smtClean="0"/>
              <a:t>/ 3 + x</a:t>
            </a:r>
            <a:r>
              <a:rPr lang="en-US" i="1" baseline="-25000" dirty="0" smtClean="0"/>
              <a:t>2 </a:t>
            </a:r>
            <a:r>
              <a:rPr lang="en-US" i="1" dirty="0" smtClean="0"/>
              <a:t>/ 2</a:t>
            </a:r>
          </a:p>
          <a:p>
            <a:endParaRPr lang="en-US" dirty="0" smtClean="0"/>
          </a:p>
          <a:p>
            <a:r>
              <a:rPr lang="en-US" dirty="0" smtClean="0"/>
              <a:t>Which can be re-written as: </a:t>
            </a:r>
          </a:p>
          <a:p>
            <a:r>
              <a:rPr lang="en-US" i="1" dirty="0" smtClean="0"/>
              <a:t>	</a:t>
            </a:r>
          </a:p>
          <a:p>
            <a:r>
              <a:rPr lang="en-US" sz="2400" b="1" i="1" dirty="0"/>
              <a:t>	</a:t>
            </a:r>
            <a:r>
              <a:rPr lang="en-US" sz="2400" b="1" i="1" dirty="0" smtClean="0"/>
              <a:t>	</a:t>
            </a:r>
            <a:r>
              <a:rPr lang="en-US" sz="2400" b="1" dirty="0" smtClean="0"/>
              <a:t>A</a:t>
            </a:r>
            <a:r>
              <a:rPr lang="en-US" sz="2400" dirty="0" smtClean="0"/>
              <a:t>x = x </a:t>
            </a:r>
            <a:r>
              <a:rPr lang="en-US" dirty="0" smtClean="0"/>
              <a:t>where x = [x</a:t>
            </a:r>
            <a:r>
              <a:rPr lang="en-US" baseline="-25000" dirty="0" smtClean="0"/>
              <a:t>1</a:t>
            </a:r>
            <a:r>
              <a:rPr lang="en-US" dirty="0" smtClean="0"/>
              <a:t> x</a:t>
            </a:r>
            <a:r>
              <a:rPr lang="en-US" baseline="-25000" dirty="0" smtClean="0"/>
              <a:t>2</a:t>
            </a:r>
            <a:r>
              <a:rPr lang="en-US" dirty="0" smtClean="0"/>
              <a:t> x</a:t>
            </a:r>
            <a:r>
              <a:rPr lang="en-US" baseline="-25000" dirty="0" smtClean="0"/>
              <a:t>3</a:t>
            </a:r>
            <a:r>
              <a:rPr lang="en-US" dirty="0" smtClean="0"/>
              <a:t> x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  <a:r>
              <a:rPr lang="en-US" baseline="30000" dirty="0" smtClean="0"/>
              <a:t>T</a:t>
            </a:r>
            <a:endParaRPr lang="en-US" i="1" baseline="30000" dirty="0"/>
          </a:p>
        </p:txBody>
      </p:sp>
      <p:pic>
        <p:nvPicPr>
          <p:cNvPr id="8" name="Picture 7" descr="Screen Shot 2013-07-21 at 9.20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1" y="2574145"/>
            <a:ext cx="1378421" cy="612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80518" y="6600180"/>
            <a:ext cx="4200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http://</a:t>
            </a:r>
            <a:r>
              <a:rPr lang="nl-NL" sz="1000" dirty="0" err="1" smtClean="0"/>
              <a:t>www.rose-hulman.edu</a:t>
            </a:r>
            <a:r>
              <a:rPr lang="nl-NL" sz="1000" dirty="0" smtClean="0"/>
              <a:t>/~</a:t>
            </a:r>
            <a:r>
              <a:rPr lang="nl-NL" sz="1000" dirty="0" err="1" smtClean="0"/>
              <a:t>bryan</a:t>
            </a:r>
            <a:r>
              <a:rPr lang="nl-NL" sz="1000" dirty="0" smtClean="0"/>
              <a:t>/</a:t>
            </a:r>
            <a:r>
              <a:rPr lang="nl-NL" sz="1000" dirty="0" err="1" smtClean="0"/>
              <a:t>googleFinalVersionFixed.pdf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993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3"/>
            <a:ext cx="8229600" cy="6255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LncRNA have lower expression than mRNA</a:t>
            </a:r>
            <a:endParaRPr lang="en-US" sz="3200" dirty="0"/>
          </a:p>
        </p:txBody>
      </p:sp>
      <p:pic>
        <p:nvPicPr>
          <p:cNvPr id="14" name="Picture 13" descr="Screen Shot 2013-07-18 at 10.4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552"/>
            <a:ext cx="4456171" cy="4484926"/>
          </a:xfrm>
          <a:prstGeom prst="rect">
            <a:avLst/>
          </a:prstGeom>
        </p:spPr>
      </p:pic>
      <p:pic>
        <p:nvPicPr>
          <p:cNvPr id="15" name="Picture 14" descr="Screen Shot 2013-07-18 at 10.4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71" y="1189553"/>
            <a:ext cx="4316832" cy="46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461" y="477645"/>
            <a:ext cx="8086992" cy="615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PageRank has eigenvalue solution:</a:t>
            </a:r>
          </a:p>
          <a:p>
            <a:r>
              <a:rPr lang="en-US" b="1" dirty="0" smtClean="0"/>
              <a:t>			A</a:t>
            </a:r>
            <a:r>
              <a:rPr lang="en-US" dirty="0" smtClean="0"/>
              <a:t>x = x, can be written as </a:t>
            </a:r>
            <a:r>
              <a:rPr lang="en-US" b="1" dirty="0" smtClean="0"/>
              <a:t>A</a:t>
            </a:r>
            <a:r>
              <a:rPr lang="en-US" dirty="0" smtClean="0"/>
              <a:t>x = </a:t>
            </a:r>
            <a:r>
              <a:rPr lang="en-US" dirty="0" err="1" smtClean="0"/>
              <a:t>λx</a:t>
            </a:r>
            <a:r>
              <a:rPr lang="en-US" dirty="0" smtClean="0"/>
              <a:t>, </a:t>
            </a:r>
          </a:p>
          <a:p>
            <a:r>
              <a:rPr lang="en-US" dirty="0" smtClean="0"/>
              <a:t>			and now we have an eigenvector problem.</a:t>
            </a:r>
          </a:p>
          <a:p>
            <a:endParaRPr lang="en-US" dirty="0"/>
          </a:p>
          <a:p>
            <a:r>
              <a:rPr lang="en-US" sz="1400" dirty="0" smtClean="0"/>
              <a:t>Since </a:t>
            </a:r>
            <a:r>
              <a:rPr lang="en-US" sz="1400" b="1" dirty="0" smtClean="0"/>
              <a:t>A</a:t>
            </a:r>
            <a:r>
              <a:rPr lang="en-US" sz="1400" dirty="0" smtClean="0"/>
              <a:t> is column stochastic, it follows that </a:t>
            </a:r>
            <a:r>
              <a:rPr lang="en-US" sz="1400" b="1" dirty="0" smtClean="0"/>
              <a:t>A</a:t>
            </a:r>
            <a:r>
              <a:rPr lang="en-US" sz="1400" dirty="0" smtClean="0"/>
              <a:t> as an eigenvalue of </a:t>
            </a:r>
            <a:r>
              <a:rPr lang="en-US" sz="1400" dirty="0" err="1" smtClean="0"/>
              <a:t>λ</a:t>
            </a:r>
            <a:r>
              <a:rPr lang="en-US" sz="1400" dirty="0" smtClean="0"/>
              <a:t>= 1, and we can now solve to the equation </a:t>
            </a:r>
            <a:r>
              <a:rPr lang="en-US" sz="1400" b="1" dirty="0" smtClean="0"/>
              <a:t>A</a:t>
            </a:r>
            <a:r>
              <a:rPr lang="en-US" sz="1400" dirty="0" smtClean="0"/>
              <a:t>x = x for x. </a:t>
            </a:r>
          </a:p>
          <a:p>
            <a:endParaRPr lang="en-US" dirty="0"/>
          </a:p>
          <a:p>
            <a:r>
              <a:rPr lang="en-US" sz="2400" b="1" dirty="0" smtClean="0"/>
              <a:t>Definition of rank:</a:t>
            </a:r>
          </a:p>
          <a:p>
            <a:r>
              <a:rPr lang="en-US" dirty="0" smtClean="0"/>
              <a:t>					x</a:t>
            </a:r>
            <a:r>
              <a:rPr lang="en-US" baseline="-25000" dirty="0" smtClean="0"/>
              <a:t>i</a:t>
            </a:r>
            <a:r>
              <a:rPr lang="en-US" dirty="0" smtClean="0"/>
              <a:t> = rank for node </a:t>
            </a:r>
            <a:r>
              <a:rPr lang="en-US" dirty="0" err="1" smtClean="0"/>
              <a:t>i</a:t>
            </a:r>
            <a:r>
              <a:rPr lang="en-US" dirty="0" smtClean="0"/>
              <a:t> when </a:t>
            </a:r>
            <a:r>
              <a:rPr lang="en-US" b="1" dirty="0" smtClean="0"/>
              <a:t>A</a:t>
            </a:r>
            <a:r>
              <a:rPr lang="en-US" dirty="0" smtClean="0"/>
              <a:t>x = x</a:t>
            </a:r>
            <a:endParaRPr lang="en-US" dirty="0"/>
          </a:p>
          <a:p>
            <a:endParaRPr lang="en-US" dirty="0"/>
          </a:p>
          <a:p>
            <a:r>
              <a:rPr lang="en-US" sz="2400" b="1" dirty="0" smtClean="0"/>
              <a:t>Google’s problem:</a:t>
            </a:r>
            <a:endParaRPr lang="en-US" dirty="0" smtClean="0"/>
          </a:p>
          <a:p>
            <a:r>
              <a:rPr lang="en-US" dirty="0" smtClean="0"/>
              <a:t>Dangling nodes are columns of A with all zeros -&gt; “column </a:t>
            </a:r>
            <a:r>
              <a:rPr lang="en-US" dirty="0" err="1" smtClean="0"/>
              <a:t>substochastic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Instead of </a:t>
            </a:r>
            <a:r>
              <a:rPr lang="en-US" b="1" dirty="0" smtClean="0"/>
              <a:t>A</a:t>
            </a:r>
            <a:r>
              <a:rPr lang="en-US" dirty="0" smtClean="0"/>
              <a:t>,   </a:t>
            </a:r>
            <a:r>
              <a:rPr lang="en-US" b="1" dirty="0" smtClean="0"/>
              <a:t>M</a:t>
            </a:r>
            <a:r>
              <a:rPr lang="en-US" dirty="0" smtClean="0"/>
              <a:t> = (1 – m)</a:t>
            </a:r>
            <a:r>
              <a:rPr lang="en-US" b="1" dirty="0" smtClean="0"/>
              <a:t>A</a:t>
            </a:r>
            <a:r>
              <a:rPr lang="en-US" dirty="0" smtClean="0"/>
              <a:t> + </a:t>
            </a:r>
            <a:r>
              <a:rPr lang="en-US" dirty="0" err="1" smtClean="0"/>
              <a:t>m</a:t>
            </a:r>
            <a:r>
              <a:rPr lang="en-US" b="1" dirty="0" err="1" smtClean="0"/>
              <a:t>S</a:t>
            </a:r>
            <a:r>
              <a:rPr lang="en-US" b="1" dirty="0" smtClean="0"/>
              <a:t> ,     </a:t>
            </a:r>
            <a:r>
              <a:rPr lang="en-US" dirty="0" smtClean="0"/>
              <a:t>where</a:t>
            </a:r>
            <a:r>
              <a:rPr lang="en-US" b="1" dirty="0" smtClean="0"/>
              <a:t> S </a:t>
            </a:r>
            <a:r>
              <a:rPr lang="en-US" dirty="0" smtClean="0"/>
              <a:t>has entries of value 1/n, and m ?= 0.15</a:t>
            </a:r>
          </a:p>
          <a:p>
            <a:endParaRPr lang="en-US" dirty="0" smtClean="0"/>
          </a:p>
          <a:p>
            <a:r>
              <a:rPr lang="en-US" sz="2400" b="1" dirty="0" smtClean="0"/>
              <a:t>Application to RNA sequencing data:</a:t>
            </a:r>
          </a:p>
          <a:p>
            <a:r>
              <a:rPr lang="en-US" dirty="0" smtClean="0"/>
              <a:t>Instead of A, we will define a similarity metric: B, using the RNA expression values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Where 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ij</a:t>
            </a:r>
            <a:r>
              <a:rPr lang="en-US" dirty="0" smtClean="0"/>
              <a:t> = inverse distance between expression vector of lncRNA </a:t>
            </a:r>
            <a:r>
              <a:rPr lang="en-US" dirty="0" err="1" smtClean="0"/>
              <a:t>i</a:t>
            </a:r>
            <a:r>
              <a:rPr lang="en-US" dirty="0" smtClean="0"/>
              <a:t> and j	</a:t>
            </a:r>
          </a:p>
          <a:p>
            <a:r>
              <a:rPr lang="en-US" dirty="0" smtClean="0"/>
              <a:t>		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4395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20 at 12.1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54" y="3379239"/>
            <a:ext cx="7277685" cy="3326942"/>
          </a:xfrm>
          <a:prstGeom prst="rect">
            <a:avLst/>
          </a:prstGeom>
        </p:spPr>
      </p:pic>
      <p:pic>
        <p:nvPicPr>
          <p:cNvPr id="5" name="Picture 4" descr="Screen Shot 2013-07-20 at 12.1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54" y="153262"/>
            <a:ext cx="6949579" cy="32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51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22 at 12.10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0"/>
          <a:stretch/>
        </p:blipFill>
        <p:spPr>
          <a:xfrm>
            <a:off x="220665" y="727322"/>
            <a:ext cx="6035040" cy="580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159" y="727322"/>
            <a:ext cx="264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box is subset of data</a:t>
            </a:r>
          </a:p>
          <a:p>
            <a:r>
              <a:rPr lang="en-US" dirty="0" smtClean="0"/>
              <a:t>Containing all functional lncRNA, but only 1/10 of the non-function lncRNA</a:t>
            </a:r>
            <a:endParaRPr lang="en-US" dirty="0"/>
          </a:p>
        </p:txBody>
      </p:sp>
      <p:pic>
        <p:nvPicPr>
          <p:cNvPr id="6" name="Picture 5" descr="Screen Shot 2013-07-19 at 5.4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59" y="3575312"/>
            <a:ext cx="1105899" cy="960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9741" y="3098399"/>
            <a:ext cx="207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Functional LncRNA?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39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expression space, functional lncRNA are further away from the origin than unlabeled lncRNA.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6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9387"/>
            <a:ext cx="8229600" cy="914912"/>
          </a:xfrm>
        </p:spPr>
        <p:txBody>
          <a:bodyPr/>
          <a:lstStyle/>
          <a:p>
            <a:r>
              <a:rPr lang="en-US" dirty="0" smtClean="0"/>
              <a:t>LncRNA tend to be poly-</a:t>
            </a:r>
            <a:r>
              <a:rPr lang="en-US" dirty="0" err="1" smtClean="0"/>
              <a:t>adenylated</a:t>
            </a:r>
            <a:endParaRPr lang="en-US" dirty="0"/>
          </a:p>
        </p:txBody>
      </p:sp>
      <p:pic>
        <p:nvPicPr>
          <p:cNvPr id="6" name="Picture 5" descr="Screen Shot 2013-07-18 at 9.10.0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" b="-1732"/>
          <a:stretch/>
        </p:blipFill>
        <p:spPr>
          <a:xfrm>
            <a:off x="1828800" y="1517904"/>
            <a:ext cx="4348049" cy="5001768"/>
          </a:xfrm>
          <a:prstGeom prst="rect">
            <a:avLst/>
          </a:prstGeom>
        </p:spPr>
      </p:pic>
      <p:pic>
        <p:nvPicPr>
          <p:cNvPr id="7" name="Picture 6" descr="Screen Shot 2013-07-18 at 9.06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17" y="2474725"/>
            <a:ext cx="2498290" cy="1753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9449" y="755525"/>
            <a:ext cx="409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Frequency of RPKM of </a:t>
            </a:r>
            <a:r>
              <a:rPr lang="en-US" dirty="0" err="1" smtClean="0"/>
              <a:t>polyA</a:t>
            </a:r>
            <a:r>
              <a:rPr lang="en-US" dirty="0" smtClean="0"/>
              <a:t> +/- for lncRNA and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3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16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LncRNA at all expression levels tend to be more poly </a:t>
            </a:r>
            <a:r>
              <a:rPr lang="en-US" dirty="0" err="1" smtClean="0"/>
              <a:t>adenylated</a:t>
            </a:r>
            <a:endParaRPr lang="en-US" dirty="0"/>
          </a:p>
        </p:txBody>
      </p:sp>
      <p:pic>
        <p:nvPicPr>
          <p:cNvPr id="5" name="Picture 4" descr="Screen Shot 2013-07-18 at 9.0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8" y="1141326"/>
            <a:ext cx="5853500" cy="5067209"/>
          </a:xfrm>
          <a:prstGeom prst="rect">
            <a:avLst/>
          </a:prstGeom>
        </p:spPr>
      </p:pic>
      <p:pic>
        <p:nvPicPr>
          <p:cNvPr id="6" name="Picture 5" descr="Screen Shot 2013-07-18 at 9.06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10" y="2667625"/>
            <a:ext cx="2498290" cy="1753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6741" y="6406087"/>
            <a:ext cx="360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RPKM bins (in ascending order)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02939" y="3343098"/>
            <a:ext cx="172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Log(RPKM)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8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6263" y="276001"/>
            <a:ext cx="5652198" cy="115603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For each cell-type, the number of genes with detected in poly-A, non-poly-A or both RNA-</a:t>
            </a:r>
            <a:r>
              <a:rPr lang="en-US" sz="2800" dirty="0" err="1" smtClean="0"/>
              <a:t>seq</a:t>
            </a:r>
            <a:r>
              <a:rPr lang="en-US" sz="2800" dirty="0" smtClean="0"/>
              <a:t> </a:t>
            </a:r>
            <a:r>
              <a:rPr lang="en-US" sz="2800" dirty="0" err="1" smtClean="0"/>
              <a:t>pulldowns</a:t>
            </a:r>
            <a:endParaRPr lang="en-US" sz="2800" dirty="0"/>
          </a:p>
        </p:txBody>
      </p:sp>
      <p:pic>
        <p:nvPicPr>
          <p:cNvPr id="4" name="Picture 3" descr="Screen Shot 2013-07-18 at 9.1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" y="1771289"/>
            <a:ext cx="3873807" cy="4610490"/>
          </a:xfrm>
          <a:prstGeom prst="rect">
            <a:avLst/>
          </a:prstGeom>
        </p:spPr>
      </p:pic>
      <p:pic>
        <p:nvPicPr>
          <p:cNvPr id="5" name="Picture 4" descr="Screen Shot 2013-07-18 at 9.17.3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955" r="2900" b="3810"/>
          <a:stretch/>
        </p:blipFill>
        <p:spPr>
          <a:xfrm>
            <a:off x="3950208" y="1865376"/>
            <a:ext cx="5193792" cy="4526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7736" y="1430676"/>
            <a:ext cx="90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LncRNA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03927" y="1401957"/>
            <a:ext cx="77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mRNA</a:t>
            </a:r>
            <a:endParaRPr lang="en-US" dirty="0"/>
          </a:p>
        </p:txBody>
      </p:sp>
      <p:pic>
        <p:nvPicPr>
          <p:cNvPr id="8" name="Picture 7" descr="Screen Shot 2013-07-18 at 9.22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9" y="85839"/>
            <a:ext cx="1612900" cy="1346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719" y="6454312"/>
            <a:ext cx="25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 lncRNA  (1 – 8000)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5363" y="6423806"/>
            <a:ext cx="2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 </a:t>
            </a:r>
            <a:r>
              <a:rPr lang="en-US" dirty="0"/>
              <a:t>m</a:t>
            </a:r>
            <a:r>
              <a:rPr lang="en-US" dirty="0" smtClean="0"/>
              <a:t>RNA  (1 – 15,000)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Specificity of lncRNA</a:t>
            </a:r>
            <a:endParaRPr lang="en-US" dirty="0"/>
          </a:p>
        </p:txBody>
      </p:sp>
      <p:pic>
        <p:nvPicPr>
          <p:cNvPr id="4" name="Picture 3" descr="Screen Shot 2013-07-18 at 10.4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3" y="1417638"/>
            <a:ext cx="4567810" cy="4806427"/>
          </a:xfrm>
          <a:prstGeom prst="rect">
            <a:avLst/>
          </a:prstGeom>
        </p:spPr>
      </p:pic>
      <p:pic>
        <p:nvPicPr>
          <p:cNvPr id="5" name="Picture 4" descr="Screen Shot 2013-07-18 at 10.4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63" y="1558760"/>
            <a:ext cx="4441737" cy="480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3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7-22 at 12.15.4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21" b="-5254"/>
          <a:stretch/>
        </p:blipFill>
        <p:spPr>
          <a:xfrm>
            <a:off x="3133844" y="1509482"/>
            <a:ext cx="4529804" cy="476974"/>
          </a:xfrm>
        </p:spPr>
      </p:pic>
      <p:pic>
        <p:nvPicPr>
          <p:cNvPr id="5" name="Picture 4" descr="Screen Shot 2013-07-22 at 12.1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01" y="5494561"/>
            <a:ext cx="3571797" cy="617411"/>
          </a:xfrm>
          <a:prstGeom prst="rect">
            <a:avLst/>
          </a:prstGeom>
        </p:spPr>
      </p:pic>
      <p:pic>
        <p:nvPicPr>
          <p:cNvPr id="6" name="Picture 5" descr="Screen Shot 2013-07-22 at 12.15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68" y="2425835"/>
            <a:ext cx="2905753" cy="368984"/>
          </a:xfrm>
          <a:prstGeom prst="rect">
            <a:avLst/>
          </a:prstGeom>
        </p:spPr>
      </p:pic>
      <p:pic>
        <p:nvPicPr>
          <p:cNvPr id="7" name="Picture 6" descr="Screen Shot 2013-07-22 at 12.15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96" y="2254808"/>
            <a:ext cx="2897002" cy="540011"/>
          </a:xfrm>
          <a:prstGeom prst="rect">
            <a:avLst/>
          </a:prstGeom>
        </p:spPr>
      </p:pic>
      <p:pic>
        <p:nvPicPr>
          <p:cNvPr id="8" name="Picture 7" descr="Screen Shot 2013-07-22 at 12.14.4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40" y="4312291"/>
            <a:ext cx="3767304" cy="509939"/>
          </a:xfrm>
          <a:prstGeom prst="rect">
            <a:avLst/>
          </a:prstGeom>
        </p:spPr>
      </p:pic>
      <p:pic>
        <p:nvPicPr>
          <p:cNvPr id="9" name="Picture 8" descr="Screen Shot 2013-07-22 at 12.14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98" y="3481294"/>
            <a:ext cx="4863050" cy="718710"/>
          </a:xfrm>
          <a:prstGeom prst="rect">
            <a:avLst/>
          </a:prstGeom>
        </p:spPr>
      </p:pic>
      <p:pic>
        <p:nvPicPr>
          <p:cNvPr id="10" name="Picture 9" descr="Screen Shot 2013-07-22 at 12.19.2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68" y="5615501"/>
            <a:ext cx="2466033" cy="3370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6246" y="0"/>
            <a:ext cx="837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JS</a:t>
            </a:r>
            <a:r>
              <a:rPr lang="en-US" sz="2400" baseline="-25000" dirty="0" err="1" smtClean="0"/>
              <a:t>sp</a:t>
            </a:r>
            <a:r>
              <a:rPr lang="en-US" sz="2400" dirty="0" smtClean="0"/>
              <a:t>(e) is Tissue Specificity</a:t>
            </a:r>
            <a:r>
              <a:rPr lang="en-US" dirty="0" smtClean="0"/>
              <a:t>,</a:t>
            </a:r>
          </a:p>
          <a:p>
            <a:r>
              <a:rPr lang="en-US" dirty="0" smtClean="0"/>
              <a:t>Which can be thought of as the Jensen Shannon Divergence between a lncRNA expression vector and an test expression vector with complete cell-type specificity.  </a:t>
            </a:r>
            <a:endParaRPr lang="en-US" dirty="0"/>
          </a:p>
        </p:txBody>
      </p:sp>
      <p:sp>
        <p:nvSpPr>
          <p:cNvPr id="21" name="Frame 20"/>
          <p:cNvSpPr/>
          <p:nvPr/>
        </p:nvSpPr>
        <p:spPr>
          <a:xfrm>
            <a:off x="2398960" y="1404134"/>
            <a:ext cx="6534725" cy="1628207"/>
          </a:xfrm>
          <a:prstGeom prst="frame">
            <a:avLst>
              <a:gd name="adj1" fmla="val 31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2398960" y="3342477"/>
            <a:ext cx="6534725" cy="1595625"/>
          </a:xfrm>
          <a:prstGeom prst="frame">
            <a:avLst>
              <a:gd name="adj1" fmla="val 31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2398960" y="5418572"/>
            <a:ext cx="6534726" cy="837999"/>
          </a:xfrm>
          <a:prstGeom prst="frame">
            <a:avLst>
              <a:gd name="adj1" fmla="val 31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840" y="1325989"/>
            <a:ext cx="1953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Scaling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0 &lt; JS &lt; 1</a:t>
            </a:r>
          </a:p>
          <a:p>
            <a:r>
              <a:rPr lang="en-US" dirty="0" smtClean="0"/>
              <a:t>1 = max specificity,</a:t>
            </a:r>
          </a:p>
          <a:p>
            <a:r>
              <a:rPr lang="en-US" dirty="0" smtClean="0"/>
              <a:t>0 = no specificity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840" y="3342477"/>
            <a:ext cx="2312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JS Divergence </a:t>
            </a:r>
            <a:endParaRPr lang="en-US" sz="2400" dirty="0" smtClean="0"/>
          </a:p>
          <a:p>
            <a:r>
              <a:rPr lang="en-US" dirty="0"/>
              <a:t>p</a:t>
            </a:r>
            <a:r>
              <a:rPr lang="en-US" baseline="30000" dirty="0" smtClean="0"/>
              <a:t>1</a:t>
            </a:r>
            <a:r>
              <a:rPr lang="en-US" dirty="0" smtClean="0"/>
              <a:t> is expression vector</a:t>
            </a:r>
          </a:p>
          <a:p>
            <a:r>
              <a:rPr lang="en-US" dirty="0"/>
              <a:t>p</a:t>
            </a:r>
            <a:r>
              <a:rPr lang="en-US" baseline="30000" dirty="0" smtClean="0"/>
              <a:t>2</a:t>
            </a:r>
            <a:r>
              <a:rPr lang="en-US" dirty="0" smtClean="0"/>
              <a:t> is e</a:t>
            </a:r>
            <a:r>
              <a:rPr lang="en-US" baseline="30000" dirty="0" smtClean="0"/>
              <a:t>t</a:t>
            </a:r>
            <a:r>
              <a:rPr lang="en-US" dirty="0" smtClean="0"/>
              <a:t>, completely specific to a cell type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5286658"/>
            <a:ext cx="2322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Helper Functions</a:t>
            </a:r>
          </a:p>
          <a:p>
            <a:r>
              <a:rPr lang="en-US" dirty="0" smtClean="0"/>
              <a:t>H(p) is entropy</a:t>
            </a:r>
          </a:p>
          <a:p>
            <a:r>
              <a:rPr lang="en-US" dirty="0" smtClean="0"/>
              <a:t>t = 2, e</a:t>
            </a:r>
            <a:r>
              <a:rPr lang="en-US" baseline="30000" dirty="0" smtClean="0"/>
              <a:t>t  </a:t>
            </a:r>
            <a:r>
              <a:rPr lang="en-US" dirty="0" smtClean="0"/>
              <a:t>= {0,1,…,0}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83860" y="3481294"/>
            <a:ext cx="282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*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7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7159</TotalTime>
  <Words>1721</Words>
  <Application>Microsoft Macintosh PowerPoint</Application>
  <PresentationFormat>On-screen Show (4:3)</PresentationFormat>
  <Paragraphs>248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An evaluation of lncRNA cell-type expression and the development of functional prediction tools</vt:lpstr>
      <vt:lpstr>Overview </vt:lpstr>
      <vt:lpstr>The data </vt:lpstr>
      <vt:lpstr>LncRNA have lower expression than mRNA</vt:lpstr>
      <vt:lpstr>LncRNA tend to be poly-adenylated</vt:lpstr>
      <vt:lpstr>LncRNA at all expression levels tend to be more poly adenylated</vt:lpstr>
      <vt:lpstr>For each cell-type, the number of genes with detected in poly-A, non-poly-A or both RNA-seq pulldowns</vt:lpstr>
      <vt:lpstr>Tissue Specificity of lncRNA</vt:lpstr>
      <vt:lpstr>PowerPoint Presentation</vt:lpstr>
      <vt:lpstr>Determination of functional lncRNA</vt:lpstr>
      <vt:lpstr>PowerPoint Presentation</vt:lpstr>
      <vt:lpstr>lncRNA tissue specificity  all experiments combined</vt:lpstr>
      <vt:lpstr>LncRNA  expression statistics</vt:lpstr>
      <vt:lpstr>LncRNA  transcript features</vt:lpstr>
      <vt:lpstr>Where are the functional lncRNA?</vt:lpstr>
      <vt:lpstr>PowerPoint Presentation</vt:lpstr>
      <vt:lpstr>Functional lncRNA findings:   </vt:lpstr>
      <vt:lpstr>So there looks to be a difference for some features of lncRNA, what next?</vt:lpstr>
      <vt:lpstr>PCA: Principal Component Analysis</vt:lpstr>
      <vt:lpstr>Analysis of PCA:  what’s the variance of a projection?</vt:lpstr>
      <vt:lpstr>So now that we have an expression of variance in terms of the covariance matrix V, and the projection vector w, we must optimize it.  Recall: </vt:lpstr>
      <vt:lpstr>Lagrange Form Intuition:</vt:lpstr>
      <vt:lpstr>Plugging in our definitions of f(x) and g(x) into the Lagrange identity we are left with the following realization:</vt:lpstr>
      <vt:lpstr>How to find eigenvectors? Use singular value decomposition!</vt:lpstr>
      <vt:lpstr>PCA overview </vt:lpstr>
      <vt:lpstr>PCA on lncRNA expression</vt:lpstr>
      <vt:lpstr>PowerPoint Presentation</vt:lpstr>
      <vt:lpstr>PCA w/o outliers: </vt:lpstr>
      <vt:lpstr>PCA w/o outliers:</vt:lpstr>
      <vt:lpstr>PowerPoint Presentation</vt:lpstr>
      <vt:lpstr>What is the distribution of function vs. non-functional lncRNA in expression space?</vt:lpstr>
      <vt:lpstr>Logistic Regression</vt:lpstr>
      <vt:lpstr>Defining a cost function:</vt:lpstr>
      <vt:lpstr>Analyzing a logistic regression classifier</vt:lpstr>
      <vt:lpstr>Visualization of logistic regression  </vt:lpstr>
      <vt:lpstr>Logistic regression w/ either a circular or elliptical decision boarder</vt:lpstr>
      <vt:lpstr>PowerPoint Presentation</vt:lpstr>
      <vt:lpstr>PageRank: the world’s only $250 billion algorithm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w</dc:creator>
  <cp:lastModifiedBy>a w</cp:lastModifiedBy>
  <cp:revision>88</cp:revision>
  <dcterms:created xsi:type="dcterms:W3CDTF">2013-07-18T15:08:00Z</dcterms:created>
  <dcterms:modified xsi:type="dcterms:W3CDTF">2013-07-24T15:19:01Z</dcterms:modified>
</cp:coreProperties>
</file>